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8"/>
  </p:notesMasterIdLst>
  <p:handoutMasterIdLst>
    <p:handoutMasterId r:id="rId19"/>
  </p:handoutMasterIdLst>
  <p:sldIdLst>
    <p:sldId id="282" r:id="rId4"/>
    <p:sldId id="292" r:id="rId5"/>
    <p:sldId id="283" r:id="rId6"/>
    <p:sldId id="293" r:id="rId7"/>
    <p:sldId id="297" r:id="rId8"/>
    <p:sldId id="291" r:id="rId9"/>
    <p:sldId id="284" r:id="rId10"/>
    <p:sldId id="298" r:id="rId11"/>
    <p:sldId id="285" r:id="rId12"/>
    <p:sldId id="299" r:id="rId13"/>
    <p:sldId id="294" r:id="rId14"/>
    <p:sldId id="295" r:id="rId15"/>
    <p:sldId id="300" r:id="rId16"/>
    <p:sldId id="296" r:id="rId1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96713194-B649-424B-B246-1A12B86D9912}">
          <p14:sldIdLst>
            <p14:sldId id="282"/>
            <p14:sldId id="292"/>
            <p14:sldId id="283"/>
            <p14:sldId id="293"/>
            <p14:sldId id="297"/>
            <p14:sldId id="291"/>
            <p14:sldId id="284"/>
            <p14:sldId id="298"/>
            <p14:sldId id="285"/>
            <p14:sldId id="299"/>
            <p14:sldId id="294"/>
            <p14:sldId id="295"/>
            <p14:sldId id="300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2" autoAdjust="0"/>
    <p:restoredTop sz="94631" autoAdjust="0"/>
  </p:normalViewPr>
  <p:slideViewPr>
    <p:cSldViewPr snapToGrid="0">
      <p:cViewPr varScale="1">
        <p:scale>
          <a:sx n="63" d="100"/>
          <a:sy n="63" d="100"/>
        </p:scale>
        <p:origin x="132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A5BF37-A56E-42DB-9FF9-AA9AE9304E5A}" type="datetime1">
              <a:rPr lang="it-IT" smtClean="0"/>
              <a:t>16/06/2019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668E-D91E-4625-BADA-3AB1DC4F98BF}" type="datetime1">
              <a:rPr lang="it-IT" smtClean="0"/>
              <a:pPr/>
              <a:t>16/06/2019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31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0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Grazie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Numero di telefono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 anchor="ctr" anchorCtr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Indirizzo di posta elettronica o </a:t>
            </a:r>
            <a:r>
              <a:rPr lang="it-IT" dirty="0" err="1"/>
              <a:t>handle</a:t>
            </a:r>
            <a:r>
              <a:rPr lang="it-IT" dirty="0"/>
              <a:t> di social media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Sito Web della società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36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una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" name="Figura a mano libera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3" name="Figura a mano libera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4" name="Figura a mano libera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5" name="Figura a mano libera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3" name="Segnaposto sinistro confront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2" name="Segnaposto sinistro confront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dirty="0"/>
              <a:t>Immettere la didascalia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: Angoli arrotondati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il titolo della pagina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hyperlink" Target="https://pixabay.com/en/truck-lorry-vehicle-transport-303375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hyperlink" Target="https://madamemarieeve.wordpress.com/2012/09/23/le-probleme-jaune/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14.gif"/><Relationship Id="rId9" Type="http://schemas.openxmlformats.org/officeDocument/2006/relationships/hyperlink" Target="https://pixabay.com/th/%E0%B8%A3%E0%B8%96-%E0%B8%AA%E0%B8%B5%E0%B9%80%E0%B8%82%E0%B8%B5%E0%B8%A2%E0%B8%A7-%E0%B8%AD%E0%B8%B1%E0%B8%95%E0%B9%82%E0%B8%99%E0%B8%A1%E0%B8%B1%E0%B8%95%E0%B8%B4-%E0%B8%A3%E0%B8%96%E0%B8%A2%E0%B8%99%E0%B8%95%E0%B9%8C-30361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emf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"/>
            <a:ext cx="8793764" cy="6088284"/>
          </a:xfrm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24645"/>
            <a:ext cx="4000500" cy="690752"/>
          </a:xfrm>
        </p:spPr>
        <p:txBody>
          <a:bodyPr rtlCol="0"/>
          <a:lstStyle/>
          <a:p>
            <a:pPr rtl="0"/>
            <a:r>
              <a:rPr lang="it-IT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E46F70-D799-4FDB-8BBA-DE8CB9E3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619" y="-61145"/>
            <a:ext cx="1691972" cy="841729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D541EB-7927-4B0A-856C-F9C91FE6FFFD}"/>
              </a:ext>
            </a:extLst>
          </p:cNvPr>
          <p:cNvSpPr txBox="1"/>
          <p:nvPr/>
        </p:nvSpPr>
        <p:spPr>
          <a:xfrm>
            <a:off x="7718591" y="83492"/>
            <a:ext cx="4408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Palatino Linotype" panose="02040502050505030304" pitchFamily="18" charset="0"/>
              </a:rPr>
              <a:t>Università della Calabria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1E81DE-CDD8-4803-9004-1C217FB5181C}"/>
              </a:ext>
            </a:extLst>
          </p:cNvPr>
          <p:cNvSpPr txBox="1"/>
          <p:nvPr/>
        </p:nvSpPr>
        <p:spPr>
          <a:xfrm>
            <a:off x="8218922" y="534825"/>
            <a:ext cx="3072531" cy="338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Palatino Linotype" panose="02040502050505030304" pitchFamily="18" charset="0"/>
              </a:rPr>
              <a:t>Dipartimento di Ingegneria Civile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EE965F9-496B-4758-84F0-27D0906220D7}"/>
              </a:ext>
            </a:extLst>
          </p:cNvPr>
          <p:cNvCxnSpPr>
            <a:cxnSpLocks/>
          </p:cNvCxnSpPr>
          <p:nvPr/>
        </p:nvCxnSpPr>
        <p:spPr>
          <a:xfrm>
            <a:off x="7633855" y="545157"/>
            <a:ext cx="45581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A84167-F326-4780-AFC0-FFD851046243}"/>
              </a:ext>
            </a:extLst>
          </p:cNvPr>
          <p:cNvSpPr txBox="1"/>
          <p:nvPr/>
        </p:nvSpPr>
        <p:spPr>
          <a:xfrm>
            <a:off x="8060326" y="921038"/>
            <a:ext cx="3389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Palatino Linotype" panose="02040502050505030304" pitchFamily="18" charset="0"/>
              </a:rPr>
              <a:t>Corso di Laurea Magistrale - Trasporti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3FA3AE-3984-4D03-B7B9-0D75DD9AA2FB}"/>
              </a:ext>
            </a:extLst>
          </p:cNvPr>
          <p:cNvSpPr txBox="1"/>
          <p:nvPr/>
        </p:nvSpPr>
        <p:spPr>
          <a:xfrm>
            <a:off x="7299108" y="1431504"/>
            <a:ext cx="491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latin typeface="Palatino Linotype" panose="02040502050505030304" pitchFamily="18" charset="0"/>
              </a:rPr>
              <a:t>Corso di laboratorio di trasporti (2018-2019)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25A98D6-8CBD-41BD-8F9F-796CCF59CF59}"/>
              </a:ext>
            </a:extLst>
          </p:cNvPr>
          <p:cNvSpPr/>
          <p:nvPr/>
        </p:nvSpPr>
        <p:spPr>
          <a:xfrm>
            <a:off x="8669438" y="1739282"/>
            <a:ext cx="3522562" cy="50119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ANALISI E PROGETTAZIONE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 LA RIQUALIFICAZIONE LOGISTICA DEI FLUSSI DI TRAFFICO DELL’AREA URBANA ’’OSPEDALE’’ 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n w="1905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COSENZA (CS)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5A47F52-DA74-46FC-8FBA-60783F58F43C}"/>
              </a:ext>
            </a:extLst>
          </p:cNvPr>
          <p:cNvSpPr txBox="1"/>
          <p:nvPr/>
        </p:nvSpPr>
        <p:spPr>
          <a:xfrm>
            <a:off x="4566390" y="6088285"/>
            <a:ext cx="388898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Palatino Linotype" panose="02040502050505030304" pitchFamily="18" charset="0"/>
              </a:rPr>
              <a:t>Studenti:   </a:t>
            </a:r>
            <a:r>
              <a:rPr lang="it-IT" sz="1400" b="1" i="1" dirty="0">
                <a:latin typeface="Palatino Linotype" panose="02040502050505030304" pitchFamily="18" charset="0"/>
              </a:rPr>
              <a:t>Martino Giulia     matr. 195981      </a:t>
            </a:r>
          </a:p>
          <a:p>
            <a:r>
              <a:rPr lang="it-IT" sz="1400" b="1" i="1" dirty="0">
                <a:latin typeface="Palatino Linotype" panose="02040502050505030304" pitchFamily="18" charset="0"/>
              </a:rPr>
              <a:t>                   Pasqua Rachele     matr. 193238</a:t>
            </a:r>
          </a:p>
          <a:p>
            <a:r>
              <a:rPr lang="it-IT" sz="1400" b="1" i="1" dirty="0">
                <a:latin typeface="Palatino Linotype" panose="02040502050505030304" pitchFamily="18" charset="0"/>
              </a:rPr>
              <a:t>                   Strangis Claudia   matr. 195957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ACEF279-B74B-480A-B341-2588A964583D}"/>
              </a:ext>
            </a:extLst>
          </p:cNvPr>
          <p:cNvSpPr txBox="1"/>
          <p:nvPr/>
        </p:nvSpPr>
        <p:spPr>
          <a:xfrm>
            <a:off x="0" y="6105400"/>
            <a:ext cx="3561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latin typeface="Palatino Linotype" panose="02040502050505030304" pitchFamily="18" charset="0"/>
              </a:rPr>
              <a:t>Docente</a:t>
            </a:r>
            <a:r>
              <a:rPr lang="it-IT" sz="1400" b="1" i="1" dirty="0">
                <a:latin typeface="Palatino Linotype" panose="02040502050505030304" pitchFamily="18" charset="0"/>
              </a:rPr>
              <a:t>: Prof. Vittorio Astarita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latin typeface="Palatino Linotype" panose="02040502050505030304" pitchFamily="18" charset="0"/>
              </a:rPr>
              <a:t>Esercitatore</a:t>
            </a:r>
            <a:r>
              <a:rPr lang="it-IT" sz="1400" b="1" i="1" dirty="0">
                <a:latin typeface="Palatino Linotype" panose="02040502050505030304" pitchFamily="18" charset="0"/>
              </a:rPr>
              <a:t>: </a:t>
            </a:r>
            <a:r>
              <a:rPr lang="it-IT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Vincenzo Pasquale Giofrè</a:t>
            </a:r>
          </a:p>
          <a:p>
            <a:endParaRPr lang="it-IT" sz="1400" b="1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DEE8D1F-C0E1-46BC-8BBB-0A43678C97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r>
              <a:rPr lang="it-IT" dirty="0"/>
              <a:t>9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67CDBD2-AF32-4848-B726-A9474092DF95}"/>
              </a:ext>
            </a:extLst>
          </p:cNvPr>
          <p:cNvSpPr/>
          <p:nvPr/>
        </p:nvSpPr>
        <p:spPr>
          <a:xfrm>
            <a:off x="1716111" y="83445"/>
            <a:ext cx="812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Intervento in dettaglio – Via Zara e Via Pola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ECC9B13-50F9-4A82-80C3-88C244CFF958}"/>
              </a:ext>
            </a:extLst>
          </p:cNvPr>
          <p:cNvSpPr/>
          <p:nvPr/>
        </p:nvSpPr>
        <p:spPr>
          <a:xfrm>
            <a:off x="79413" y="746665"/>
            <a:ext cx="39187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STATO ATTUALE</a:t>
            </a:r>
            <a:endParaRPr lang="it-IT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B638FE4-4C83-41CD-9BE9-4FE60333A8CE}"/>
              </a:ext>
            </a:extLst>
          </p:cNvPr>
          <p:cNvSpPr/>
          <p:nvPr/>
        </p:nvSpPr>
        <p:spPr>
          <a:xfrm>
            <a:off x="6318992" y="785793"/>
            <a:ext cx="39187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STATO FUTURO</a:t>
            </a:r>
            <a:endParaRPr lang="it-IT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55277C-9501-441D-9726-27E2691E6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945" y="-272350"/>
            <a:ext cx="2351425" cy="18811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5E8B90-88CB-4586-8166-2CBE09B2F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" t="1710" r="3263" b="2587"/>
          <a:stretch/>
        </p:blipFill>
        <p:spPr>
          <a:xfrm>
            <a:off x="79413" y="1490133"/>
            <a:ext cx="5051506" cy="518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BFF885-F0EA-49BE-A7F6-4694FDB93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204" y="1488140"/>
            <a:ext cx="5053452" cy="519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ttangolo arrotondato 36">
            <a:extLst>
              <a:ext uri="{FF2B5EF4-FFF2-40B4-BE49-F238E27FC236}">
                <a16:creationId xmlns:a16="http://schemas.microsoft.com/office/drawing/2014/main" id="{3B1EEA0D-9D3C-412F-9AD9-E4D2A837E4B9}"/>
              </a:ext>
            </a:extLst>
          </p:cNvPr>
          <p:cNvSpPr/>
          <p:nvPr/>
        </p:nvSpPr>
        <p:spPr>
          <a:xfrm>
            <a:off x="5670342" y="2908398"/>
            <a:ext cx="2172839" cy="145773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7CD8BCF-A4BD-4D15-B0CC-7C3A4DB9A1AF}"/>
              </a:ext>
            </a:extLst>
          </p:cNvPr>
          <p:cNvSpPr txBox="1"/>
          <p:nvPr/>
        </p:nvSpPr>
        <p:spPr>
          <a:xfrm>
            <a:off x="5645281" y="2544687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4) Inversione </a:t>
            </a:r>
          </a:p>
          <a:p>
            <a:pPr algn="ctr"/>
            <a:r>
              <a:rPr lang="it-IT" b="1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sensi di marcia</a:t>
            </a:r>
          </a:p>
        </p:txBody>
      </p:sp>
      <p:sp>
        <p:nvSpPr>
          <p:cNvPr id="26" name="Rettangolo arrotondato 38">
            <a:extLst>
              <a:ext uri="{FF2B5EF4-FFF2-40B4-BE49-F238E27FC236}">
                <a16:creationId xmlns:a16="http://schemas.microsoft.com/office/drawing/2014/main" id="{E51E7466-27A0-4074-B52E-1DAF10E30A16}"/>
              </a:ext>
            </a:extLst>
          </p:cNvPr>
          <p:cNvSpPr/>
          <p:nvPr/>
        </p:nvSpPr>
        <p:spPr>
          <a:xfrm>
            <a:off x="9843721" y="2025983"/>
            <a:ext cx="2197900" cy="1611285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E2BD56F-82D9-442A-AD95-72A1E4A57A69}"/>
              </a:ext>
            </a:extLst>
          </p:cNvPr>
          <p:cNvSpPr txBox="1"/>
          <p:nvPr/>
        </p:nvSpPr>
        <p:spPr>
          <a:xfrm>
            <a:off x="9843721" y="1765254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5) Incremento di corsia</a:t>
            </a:r>
          </a:p>
        </p:txBody>
      </p:sp>
      <p:sp>
        <p:nvSpPr>
          <p:cNvPr id="28" name="Freccia a sinistra 27">
            <a:extLst>
              <a:ext uri="{FF2B5EF4-FFF2-40B4-BE49-F238E27FC236}">
                <a16:creationId xmlns:a16="http://schemas.microsoft.com/office/drawing/2014/main" id="{4FF49776-EB32-4EA4-B904-5BE779D22AB8}"/>
              </a:ext>
            </a:extLst>
          </p:cNvPr>
          <p:cNvSpPr/>
          <p:nvPr/>
        </p:nvSpPr>
        <p:spPr>
          <a:xfrm rot="21101182">
            <a:off x="8594785" y="5651266"/>
            <a:ext cx="1418675" cy="32005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CC4C16-889A-4E63-A935-306E37040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898" y="4224374"/>
            <a:ext cx="2737970" cy="27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10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FC680C0-1333-B64E-B33A-A64BF6DB4750}"/>
              </a:ext>
            </a:extLst>
          </p:cNvPr>
          <p:cNvSpPr/>
          <p:nvPr/>
        </p:nvSpPr>
        <p:spPr>
          <a:xfrm>
            <a:off x="1553743" y="60047"/>
            <a:ext cx="88044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Confronti Stato Attuale – Stato di Progetto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6D94475-899E-544A-B20B-C7B86A65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617" y="-313822"/>
            <a:ext cx="1957966" cy="17284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EE6700-BD07-4643-856E-A978FBCBC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5" y="1241367"/>
            <a:ext cx="3652045" cy="22318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DAA29A-078F-FC4E-BA6C-4951252D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625" y="1241367"/>
            <a:ext cx="3605592" cy="21552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1C555F-A203-1944-A957-148B7D6FB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825" y="1241367"/>
            <a:ext cx="3652045" cy="21669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3427C1D-D65A-054C-A164-D0F86447D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821" y="4147469"/>
            <a:ext cx="10289777" cy="221568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61303A-30A4-1C4E-9580-67F4D8FDA9C3}"/>
              </a:ext>
            </a:extLst>
          </p:cNvPr>
          <p:cNvSpPr txBox="1"/>
          <p:nvPr/>
        </p:nvSpPr>
        <p:spPr>
          <a:xfrm>
            <a:off x="3631875" y="719553"/>
            <a:ext cx="739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Miglioramenti in termini percentuali: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898AEB2-C96D-4F5D-BB93-4F94B7BE9E02}"/>
              </a:ext>
            </a:extLst>
          </p:cNvPr>
          <p:cNvSpPr/>
          <p:nvPr/>
        </p:nvSpPr>
        <p:spPr>
          <a:xfrm>
            <a:off x="10358205" y="4984467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A756C573-2D09-481A-ACE3-E31873ED2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3605" y="3826560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11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35FF30-02D7-E947-B69D-4DC83F4C0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7" y="109565"/>
            <a:ext cx="5155945" cy="501509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55773C6-0200-0F42-99C0-3F48FD1B0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1909"/>
          <a:stretch/>
        </p:blipFill>
        <p:spPr>
          <a:xfrm>
            <a:off x="5790547" y="138589"/>
            <a:ext cx="5752095" cy="5081252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21214E4-F5E9-0744-852D-7FFB62679E0D}"/>
              </a:ext>
            </a:extLst>
          </p:cNvPr>
          <p:cNvSpPr/>
          <p:nvPr/>
        </p:nvSpPr>
        <p:spPr>
          <a:xfrm>
            <a:off x="3799190" y="952924"/>
            <a:ext cx="36081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Confronti Zombie Driver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3352828-427C-D642-8223-B6DBB3CD1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617" y="-313822"/>
            <a:ext cx="1957966" cy="172841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B37F07E-6C0A-494D-A37F-2B66D6024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20" y="5203663"/>
            <a:ext cx="5182962" cy="153814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4AB9385-DDB5-EB47-9F8A-5EBA22724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921" y="5203663"/>
            <a:ext cx="4950928" cy="15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7F3668-9E49-46C3-A7D9-F6D1816F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it-IT" dirty="0"/>
              <a:t>12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57A314B-B3A3-46EA-A0F1-52863B2A5491}"/>
              </a:ext>
            </a:extLst>
          </p:cNvPr>
          <p:cNvSpPr/>
          <p:nvPr/>
        </p:nvSpPr>
        <p:spPr>
          <a:xfrm>
            <a:off x="3241774" y="60047"/>
            <a:ext cx="54284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Valutazione economica</a:t>
            </a:r>
          </a:p>
        </p:txBody>
      </p:sp>
      <p:pic>
        <p:nvPicPr>
          <p:cNvPr id="32" name="Segnaposto immagine 3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9C67D70-6753-4B8D-A4CF-806E6EC948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498" b="7498"/>
          <a:stretch>
            <a:fillRect/>
          </a:stretch>
        </p:blipFill>
        <p:spPr>
          <a:xfrm>
            <a:off x="-1" y="903111"/>
            <a:ext cx="8929511" cy="595489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A4E9DF-ECFE-4130-9EE7-A70F20A5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295" y="-403767"/>
            <a:ext cx="2640497" cy="2220289"/>
          </a:xfrm>
          <a:prstGeom prst="rect">
            <a:avLst/>
          </a:prstGeom>
        </p:spPr>
      </p:pic>
      <p:sp>
        <p:nvSpPr>
          <p:cNvPr id="9" name="Figura a mano libera 5" descr="Immagine in evidenza vuota">
            <a:extLst>
              <a:ext uri="{FF2B5EF4-FFF2-40B4-BE49-F238E27FC236}">
                <a16:creationId xmlns:a16="http://schemas.microsoft.com/office/drawing/2014/main" id="{15C8DC8A-BC41-46C7-876C-D467F1F1A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70660" y="349956"/>
            <a:ext cx="1911620" cy="167754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D3A0DB-3CDE-44DF-BB7D-BBF79C2FD141}"/>
              </a:ext>
            </a:extLst>
          </p:cNvPr>
          <p:cNvSpPr txBox="1"/>
          <p:nvPr/>
        </p:nvSpPr>
        <p:spPr>
          <a:xfrm>
            <a:off x="525486" y="644470"/>
            <a:ext cx="1607199" cy="117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200" dirty="0">
                <a:latin typeface="Palatino Linotype" panose="02040502050505030304" pitchFamily="18" charset="0"/>
              </a:rPr>
              <a:t>Il computo metrico estimativo è stato fatto con il software </a:t>
            </a:r>
          </a:p>
          <a:p>
            <a:pPr algn="ctr">
              <a:lnSpc>
                <a:spcPct val="150000"/>
              </a:lnSpc>
            </a:pPr>
            <a:r>
              <a:rPr lang="it-IT" sz="1200" b="1" dirty="0">
                <a:latin typeface="Palatino Linotype" panose="02040502050505030304" pitchFamily="18" charset="0"/>
              </a:rPr>
              <a:t>«Primus-DCF»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76B948-B5E0-454A-B974-FE56AB4C6D12}"/>
              </a:ext>
            </a:extLst>
          </p:cNvPr>
          <p:cNvSpPr txBox="1"/>
          <p:nvPr/>
        </p:nvSpPr>
        <p:spPr>
          <a:xfrm>
            <a:off x="5586372" y="1391212"/>
            <a:ext cx="5414784" cy="169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Per la realizzazione di tutti gli interventi proposti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Palatino Linotype" panose="02040502050505030304" pitchFamily="18" charset="0"/>
              </a:rPr>
              <a:t>la </a:t>
            </a:r>
            <a:r>
              <a:rPr lang="it-IT" sz="2400" b="1" dirty="0">
                <a:latin typeface="Palatino Linotype" panose="02040502050505030304" pitchFamily="18" charset="0"/>
              </a:rPr>
              <a:t>spesa complessiva </a:t>
            </a:r>
            <a:r>
              <a:rPr lang="it-IT" sz="2400" dirty="0">
                <a:latin typeface="Palatino Linotype" panose="02040502050505030304" pitchFamily="18" charset="0"/>
              </a:rPr>
              <a:t>ammonta a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0EBD0CC-91F2-4A72-992D-7B0CB349E3CB}"/>
              </a:ext>
            </a:extLst>
          </p:cNvPr>
          <p:cNvSpPr/>
          <p:nvPr/>
        </p:nvSpPr>
        <p:spPr>
          <a:xfrm>
            <a:off x="7750087" y="3288687"/>
            <a:ext cx="414099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Palatino Linotype" panose="02040502050505030304" pitchFamily="18" charset="0"/>
              </a:rPr>
              <a:t>48.586,61</a:t>
            </a:r>
            <a:r>
              <a:rPr lang="it-IT" sz="60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Palatino Linotype" panose="02040502050505030304" pitchFamily="18" charset="0"/>
              </a:rPr>
              <a:t> €</a:t>
            </a:r>
          </a:p>
        </p:txBody>
      </p:sp>
      <p:sp>
        <p:nvSpPr>
          <p:cNvPr id="15" name="Figura a mano libera 5" descr="Immagine in evidenza vuota">
            <a:extLst>
              <a:ext uri="{FF2B5EF4-FFF2-40B4-BE49-F238E27FC236}">
                <a16:creationId xmlns:a16="http://schemas.microsoft.com/office/drawing/2014/main" id="{1857637F-85BE-4543-9469-FADD6DBF5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131364" y="1892318"/>
            <a:ext cx="1377178" cy="1208541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0" cap="flat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1767D30-397C-4395-BE06-58EE83664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510" y="4798965"/>
            <a:ext cx="2328863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8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755728" y="0"/>
            <a:ext cx="8425772" cy="6858000"/>
          </a:xfr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51A8BBB-FE70-4A05-895C-F3156785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00" y="-351861"/>
            <a:ext cx="3010500" cy="24666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8DD39A-5DD8-4066-AE8D-91E6CF90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8913" y="3230880"/>
            <a:ext cx="3402641" cy="4253301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DFC2AD0F-DE4C-4E10-8E37-C3D61F77339E}"/>
              </a:ext>
            </a:extLst>
          </p:cNvPr>
          <p:cNvSpPr/>
          <p:nvPr/>
        </p:nvSpPr>
        <p:spPr>
          <a:xfrm>
            <a:off x="7943786" y="2466667"/>
            <a:ext cx="42482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0">
                  <a:solidFill>
                    <a:schemeClr val="accent5">
                      <a:lumMod val="50000"/>
                      <a:lumOff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GRAZIE </a:t>
            </a:r>
          </a:p>
          <a:p>
            <a:pPr algn="ctr"/>
            <a:r>
              <a:rPr lang="it-IT" sz="5400" b="1" cap="none" spc="0" dirty="0">
                <a:ln w="0">
                  <a:solidFill>
                    <a:schemeClr val="accent5">
                      <a:lumMod val="50000"/>
                      <a:lumOff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 </a:t>
            </a:r>
          </a:p>
          <a:p>
            <a:pPr algn="ctr"/>
            <a:r>
              <a:rPr lang="it-IT" sz="5400" b="1" cap="none" spc="0" dirty="0">
                <a:ln w="0">
                  <a:solidFill>
                    <a:schemeClr val="accent5">
                      <a:lumMod val="50000"/>
                      <a:lumOff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F1292B-02F8-1743-B746-2ACFFB9D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46"/>
            <a:ext cx="12192000" cy="6895628"/>
          </a:xfrm>
          <a:prstGeom prst="rect">
            <a:avLst/>
          </a:prstGeom>
        </p:spPr>
      </p:pic>
      <p:sp>
        <p:nvSpPr>
          <p:cNvPr id="15" name="Figura a mano libera 5" descr="Blocco in evidenza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568438" y="1396498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1</a:t>
            </a:r>
          </a:p>
        </p:txBody>
      </p:sp>
      <p:sp>
        <p:nvSpPr>
          <p:cNvPr id="31" name="Figura a mano libera 5" descr="Blocco in evidenza">
            <a:extLst>
              <a:ext uri="{FF2B5EF4-FFF2-40B4-BE49-F238E27FC236}">
                <a16:creationId xmlns:a16="http://schemas.microsoft.com/office/drawing/2014/main" id="{E7C875E8-A6E7-5E4D-AB1B-800274AF6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66532" y="468299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2" name="Figura a mano libera 5" descr="Blocco in evidenza">
            <a:extLst>
              <a:ext uri="{FF2B5EF4-FFF2-40B4-BE49-F238E27FC236}">
                <a16:creationId xmlns:a16="http://schemas.microsoft.com/office/drawing/2014/main" id="{9BAC23D2-CE07-B44C-B00C-AF73304B9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088728" y="3575145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C42E26-BE5F-514D-8092-40992BC7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39" y="4371171"/>
            <a:ext cx="3309871" cy="28614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15B8F5E-F5AD-6C4E-88CB-A35DF4880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30" y="1250285"/>
            <a:ext cx="2964410" cy="25350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41212DB-503A-2B43-BAB4-B6B0F95A2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326" y="3185214"/>
            <a:ext cx="3203206" cy="296020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D018E68-6293-2043-8AEF-F76359A494EE}"/>
              </a:ext>
            </a:extLst>
          </p:cNvPr>
          <p:cNvSpPr txBox="1"/>
          <p:nvPr/>
        </p:nvSpPr>
        <p:spPr>
          <a:xfrm>
            <a:off x="808539" y="5138141"/>
            <a:ext cx="130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>
                <a:latin typeface="Palatino" pitchFamily="2" charset="77"/>
                <a:ea typeface="Palatino" pitchFamily="2" charset="77"/>
              </a:rPr>
              <a:t>Introduzione</a:t>
            </a:r>
            <a:r>
              <a:rPr lang="it-IT" sz="1200" dirty="0">
                <a:latin typeface="Palatino" pitchFamily="2" charset="77"/>
                <a:ea typeface="Palatino" pitchFamily="2" charset="77"/>
              </a:rPr>
              <a:t> Indagini sul territorio e fasi di rilievo.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4922C9F-39B1-6E4A-B7B6-FB68C23B309E}"/>
              </a:ext>
            </a:extLst>
          </p:cNvPr>
          <p:cNvSpPr txBox="1"/>
          <p:nvPr/>
        </p:nvSpPr>
        <p:spPr>
          <a:xfrm>
            <a:off x="4500618" y="3965803"/>
            <a:ext cx="142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>
                <a:latin typeface="Palatino" pitchFamily="2" charset="77"/>
                <a:ea typeface="Palatino" pitchFamily="2" charset="77"/>
              </a:rPr>
              <a:t>Modellizzazione</a:t>
            </a:r>
            <a:r>
              <a:rPr lang="it-IT" sz="1200" dirty="0">
                <a:latin typeface="Palatino" pitchFamily="2" charset="77"/>
                <a:ea typeface="Palatino" pitchFamily="2" charset="77"/>
              </a:rPr>
              <a:t> Ricostruzione della rete sul software ’’Tritone’’. Scelta del modello.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A688992-5CD5-CE45-A2AB-DC0FF15FE026}"/>
              </a:ext>
            </a:extLst>
          </p:cNvPr>
          <p:cNvSpPr txBox="1"/>
          <p:nvPr/>
        </p:nvSpPr>
        <p:spPr>
          <a:xfrm>
            <a:off x="2101821" y="1939647"/>
            <a:ext cx="116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>
                <a:latin typeface="Palatino" pitchFamily="2" charset="77"/>
                <a:ea typeface="Palatino" pitchFamily="2" charset="77"/>
              </a:rPr>
              <a:t>Simulazione</a:t>
            </a:r>
            <a:r>
              <a:rPr lang="it-IT" sz="1200" u="sng" dirty="0">
                <a:latin typeface="Palatino" pitchFamily="2" charset="77"/>
                <a:ea typeface="Palatino" pitchFamily="2" charset="77"/>
              </a:rPr>
              <a:t> </a:t>
            </a:r>
            <a:r>
              <a:rPr lang="it-IT" sz="1200" dirty="0">
                <a:latin typeface="Palatino" pitchFamily="2" charset="77"/>
                <a:ea typeface="Palatino" pitchFamily="2" charset="77"/>
              </a:rPr>
              <a:t>Rete allo stato attuale.</a:t>
            </a:r>
          </a:p>
        </p:txBody>
      </p:sp>
      <p:sp>
        <p:nvSpPr>
          <p:cNvPr id="34" name="Figura a mano libera 5" descr="Blocco in evidenza">
            <a:extLst>
              <a:ext uri="{FF2B5EF4-FFF2-40B4-BE49-F238E27FC236}">
                <a16:creationId xmlns:a16="http://schemas.microsoft.com/office/drawing/2014/main" id="{056AF57C-DF2F-234C-946C-FD95E1E1A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029634" y="481573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5" name="Figura a mano libera 5" descr="Blocco in evidenza">
            <a:extLst>
              <a:ext uri="{FF2B5EF4-FFF2-40B4-BE49-F238E27FC236}">
                <a16:creationId xmlns:a16="http://schemas.microsoft.com/office/drawing/2014/main" id="{014ABEDD-8BC9-4242-8F46-E91EE4215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42314" y="1329123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255245F-15A2-4758-B671-FDFCF07E6652}"/>
              </a:ext>
            </a:extLst>
          </p:cNvPr>
          <p:cNvSpPr/>
          <p:nvPr/>
        </p:nvSpPr>
        <p:spPr>
          <a:xfrm>
            <a:off x="383989" y="4748036"/>
            <a:ext cx="5161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79506C6-10B7-45E8-8605-B71E6A71730D}"/>
              </a:ext>
            </a:extLst>
          </p:cNvPr>
          <p:cNvSpPr/>
          <p:nvPr/>
        </p:nvSpPr>
        <p:spPr>
          <a:xfrm>
            <a:off x="1683418" y="1460795"/>
            <a:ext cx="5161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7677E8E-85D2-4FC2-A4D0-A8C725231022}"/>
              </a:ext>
            </a:extLst>
          </p:cNvPr>
          <p:cNvSpPr/>
          <p:nvPr/>
        </p:nvSpPr>
        <p:spPr>
          <a:xfrm>
            <a:off x="4284999" y="3675989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D70E97-0ED8-4BEA-B768-C0136ED38AB0}"/>
              </a:ext>
            </a:extLst>
          </p:cNvPr>
          <p:cNvSpPr/>
          <p:nvPr/>
        </p:nvSpPr>
        <p:spPr>
          <a:xfrm>
            <a:off x="4654925" y="142782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B68F6B4-4759-441D-8001-63739CD3ABE4}"/>
              </a:ext>
            </a:extLst>
          </p:cNvPr>
          <p:cNvSpPr/>
          <p:nvPr/>
        </p:nvSpPr>
        <p:spPr>
          <a:xfrm>
            <a:off x="7235070" y="537091"/>
            <a:ext cx="340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36" name="Figura a mano libera 5" descr="Blocco in evidenza">
            <a:extLst>
              <a:ext uri="{FF2B5EF4-FFF2-40B4-BE49-F238E27FC236}">
                <a16:creationId xmlns:a16="http://schemas.microsoft.com/office/drawing/2014/main" id="{3C468920-8642-794C-BEF0-7FE04C575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05149" y="2353697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71821A6-FBDF-9044-B382-C92D8C3A5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239" y="1103973"/>
            <a:ext cx="3083334" cy="24666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F28543-460B-40AE-A9A2-1C8395273B79}"/>
              </a:ext>
            </a:extLst>
          </p:cNvPr>
          <p:cNvSpPr txBox="1"/>
          <p:nvPr/>
        </p:nvSpPr>
        <p:spPr>
          <a:xfrm>
            <a:off x="5033991" y="1748042"/>
            <a:ext cx="1146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u="sng" dirty="0">
                <a:latin typeface="Palatino"/>
              </a:rPr>
              <a:t>Proposte Progettuali</a:t>
            </a:r>
          </a:p>
          <a:p>
            <a:pPr algn="ctr"/>
            <a:r>
              <a:rPr lang="it-IT" sz="1200" dirty="0">
                <a:latin typeface="Palatino"/>
              </a:rPr>
              <a:t>Interventi migliorativi</a:t>
            </a:r>
          </a:p>
          <a:p>
            <a:pPr algn="ctr"/>
            <a:endParaRPr lang="it-IT" sz="1400" b="1" u="sng" dirty="0">
              <a:latin typeface="Palatino"/>
            </a:endParaRPr>
          </a:p>
          <a:p>
            <a:pPr algn="ctr"/>
            <a:endParaRPr lang="it-IT" sz="1400" b="1" u="sng" dirty="0">
              <a:latin typeface="Palatino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5F844B8-6340-724C-A0CF-0A4130414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7657" y="222661"/>
            <a:ext cx="2933504" cy="24666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5E6C5B-9193-4E42-ACCA-610A4540F117}"/>
              </a:ext>
            </a:extLst>
          </p:cNvPr>
          <p:cNvSpPr txBox="1"/>
          <p:nvPr/>
        </p:nvSpPr>
        <p:spPr>
          <a:xfrm>
            <a:off x="7453905" y="875580"/>
            <a:ext cx="118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>
                <a:latin typeface="Palatino"/>
              </a:rPr>
              <a:t>Valutazione economica </a:t>
            </a:r>
            <a:r>
              <a:rPr lang="it-IT" sz="1200" dirty="0">
                <a:latin typeface="Palatino"/>
              </a:rPr>
              <a:t>degli interventi proposti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585898D-E035-334F-8091-62FA6FE6D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950" y="2076322"/>
            <a:ext cx="2901076" cy="25609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970539-E409-41F4-90D7-CDFEA63C2EBE}"/>
              </a:ext>
            </a:extLst>
          </p:cNvPr>
          <p:cNvSpPr txBox="1"/>
          <p:nvPr/>
        </p:nvSpPr>
        <p:spPr>
          <a:xfrm>
            <a:off x="7824582" y="2834415"/>
            <a:ext cx="1356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>
                <a:latin typeface="Palatino"/>
              </a:rPr>
              <a:t>Confronto</a:t>
            </a:r>
          </a:p>
          <a:p>
            <a:pPr algn="ctr"/>
            <a:r>
              <a:rPr lang="it-IT" sz="1200" b="1" dirty="0">
                <a:latin typeface="Palatino"/>
              </a:rPr>
              <a:t> </a:t>
            </a:r>
            <a:r>
              <a:rPr lang="it-IT" sz="1100" dirty="0">
                <a:latin typeface="Palatino"/>
              </a:rPr>
              <a:t>STATO ATTUALE</a:t>
            </a:r>
          </a:p>
          <a:p>
            <a:pPr algn="ctr"/>
            <a:r>
              <a:rPr lang="it-IT" sz="1100" dirty="0">
                <a:latin typeface="Palatino"/>
              </a:rPr>
              <a:t>Vs</a:t>
            </a:r>
          </a:p>
          <a:p>
            <a:pPr algn="ctr"/>
            <a:r>
              <a:rPr lang="it-IT" sz="1100" dirty="0">
                <a:latin typeface="Palatino"/>
              </a:rPr>
              <a:t>STATO FUTURO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F9927AB-D40A-40E9-80E7-ADD85E64AC02}"/>
              </a:ext>
            </a:extLst>
          </p:cNvPr>
          <p:cNvSpPr/>
          <p:nvPr/>
        </p:nvSpPr>
        <p:spPr>
          <a:xfrm>
            <a:off x="7610585" y="2436040"/>
            <a:ext cx="3401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7" name="Figura a mano libera 5" descr="Blocco in evidenza">
            <a:extLst>
              <a:ext uri="{FF2B5EF4-FFF2-40B4-BE49-F238E27FC236}">
                <a16:creationId xmlns:a16="http://schemas.microsoft.com/office/drawing/2014/main" id="{BD85662D-9799-4198-B676-F2B159423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474381" y="0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847D7DE-047A-4582-974B-E4F2FDE4F08F}"/>
              </a:ext>
            </a:extLst>
          </p:cNvPr>
          <p:cNvSpPr/>
          <p:nvPr/>
        </p:nvSpPr>
        <p:spPr>
          <a:xfrm>
            <a:off x="9589361" y="64297"/>
            <a:ext cx="5161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C2E45DA-078F-DB45-BCF6-A2BF6347F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4024" y="-245181"/>
            <a:ext cx="3010500" cy="24666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FB82EE-E6F8-4D79-8124-C35538F76FA8}"/>
              </a:ext>
            </a:extLst>
          </p:cNvPr>
          <p:cNvSpPr txBox="1"/>
          <p:nvPr/>
        </p:nvSpPr>
        <p:spPr>
          <a:xfrm>
            <a:off x="10163383" y="583076"/>
            <a:ext cx="1046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CONCLUSIONI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0F25A6B-938F-3D40-BE53-8D08F1926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9628" y="1275631"/>
            <a:ext cx="2701891" cy="31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2" grpId="0" animBg="1"/>
      <p:bldP spid="27" grpId="0"/>
      <p:bldP spid="29" grpId="0"/>
      <p:bldP spid="30" grpId="0"/>
      <p:bldP spid="34" grpId="0" animBg="1"/>
      <p:bldP spid="35" grpId="0" animBg="1"/>
      <p:bldP spid="10" grpId="0"/>
      <p:bldP spid="28" grpId="0"/>
      <p:bldP spid="11" grpId="0"/>
      <p:bldP spid="13" grpId="0"/>
      <p:bldP spid="16" grpId="0"/>
      <p:bldP spid="36" grpId="0" animBg="1"/>
      <p:bldP spid="2" grpId="0"/>
      <p:bldP spid="7" grpId="0"/>
      <p:bldP spid="4" grpId="0"/>
      <p:bldP spid="17" grpId="0"/>
      <p:bldP spid="37" grpId="0" animBg="1"/>
      <p:bldP spid="3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789578" y="2570125"/>
            <a:ext cx="5260014" cy="4135289"/>
          </a:xfrm>
        </p:spPr>
      </p:pic>
      <p:sp>
        <p:nvSpPr>
          <p:cNvPr id="15" name="Figura a mano libera 5" descr="Immagine in evidenza vuota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396386" y="874195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6" name="Figura a mano libera 5" descr="Immagine in evidenza piena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91675" y="212670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2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2C3955E-4374-1C48-9472-AF67F6297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585" y="-384106"/>
            <a:ext cx="2772415" cy="239679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0B1B818-BD08-854A-B552-543BCE1DE3ED}"/>
              </a:ext>
            </a:extLst>
          </p:cNvPr>
          <p:cNvSpPr/>
          <p:nvPr/>
        </p:nvSpPr>
        <p:spPr>
          <a:xfrm>
            <a:off x="2854967" y="-49135"/>
            <a:ext cx="61911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Palatino" pitchFamily="2" charset="77"/>
                <a:ea typeface="Palatino" pitchFamily="2" charset="77"/>
              </a:rPr>
              <a:t>Indagine sul territorio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58FF63-93D0-FE47-8234-7161B6BDFEE5}"/>
              </a:ext>
            </a:extLst>
          </p:cNvPr>
          <p:cNvSpPr txBox="1"/>
          <p:nvPr/>
        </p:nvSpPr>
        <p:spPr>
          <a:xfrm>
            <a:off x="7803119" y="1064260"/>
            <a:ext cx="1103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Palatino" pitchFamily="2" charset="77"/>
                <a:ea typeface="Palatino" pitchFamily="2" charset="77"/>
              </a:rPr>
              <a:t>In basso, l’immagine di uno dei punti di rilievo.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D4D8F5-386E-D045-B8EB-2453A1E2D4D0}"/>
              </a:ext>
            </a:extLst>
          </p:cNvPr>
          <p:cNvSpPr txBox="1"/>
          <p:nvPr/>
        </p:nvSpPr>
        <p:spPr>
          <a:xfrm>
            <a:off x="51337" y="626804"/>
            <a:ext cx="6864284" cy="106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Palatino" pitchFamily="2" charset="77"/>
                <a:ea typeface="Palatino" pitchFamily="2" charset="77"/>
              </a:rPr>
              <a:t>Un team di </a:t>
            </a:r>
            <a:r>
              <a:rPr lang="it-IT" sz="2400" b="1" dirty="0">
                <a:latin typeface="Palatino" pitchFamily="2" charset="77"/>
                <a:ea typeface="Palatino" pitchFamily="2" charset="77"/>
              </a:rPr>
              <a:t>11</a:t>
            </a:r>
            <a:r>
              <a:rPr lang="it-IT" dirty="0">
                <a:latin typeface="Palatino" pitchFamily="2" charset="77"/>
                <a:ea typeface="Palatino" pitchFamily="2" charset="77"/>
              </a:rPr>
              <a:t> studenti del corso «</a:t>
            </a:r>
            <a:r>
              <a:rPr lang="it-IT" i="1" dirty="0">
                <a:latin typeface="Palatino" pitchFamily="2" charset="77"/>
                <a:ea typeface="Palatino" pitchFamily="2" charset="77"/>
              </a:rPr>
              <a:t>Laboratorio di trasporti</a:t>
            </a:r>
            <a:r>
              <a:rPr lang="it-IT" dirty="0">
                <a:latin typeface="Palatino" pitchFamily="2" charset="77"/>
                <a:ea typeface="Palatino" pitchFamily="2" charset="77"/>
              </a:rPr>
              <a:t>» ha effettuato il rilievo nell’ora di punta compresa tra le </a:t>
            </a:r>
            <a:r>
              <a:rPr lang="it-IT" sz="2000" b="1" dirty="0">
                <a:latin typeface="Palatino" pitchFamily="2" charset="77"/>
                <a:ea typeface="Palatino" pitchFamily="2" charset="77"/>
              </a:rPr>
              <a:t>09:45</a:t>
            </a:r>
            <a:r>
              <a:rPr lang="it-IT" sz="2000" dirty="0">
                <a:latin typeface="Palatino" pitchFamily="2" charset="77"/>
                <a:ea typeface="Palatino" pitchFamily="2" charset="77"/>
              </a:rPr>
              <a:t> e </a:t>
            </a:r>
            <a:r>
              <a:rPr lang="it-IT" sz="2000" b="1" dirty="0">
                <a:latin typeface="Palatino" pitchFamily="2" charset="77"/>
                <a:ea typeface="Palatino" pitchFamily="2" charset="77"/>
              </a:rPr>
              <a:t>10:45</a:t>
            </a:r>
            <a:endParaRPr lang="it-IT" b="1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B081362-1620-2247-A629-3E20DBA150E8}"/>
              </a:ext>
            </a:extLst>
          </p:cNvPr>
          <p:cNvSpPr txBox="1"/>
          <p:nvPr/>
        </p:nvSpPr>
        <p:spPr>
          <a:xfrm>
            <a:off x="7458475" y="2343399"/>
            <a:ext cx="1137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Palatino" pitchFamily="2" charset="77"/>
                <a:ea typeface="Palatino" pitchFamily="2" charset="77"/>
              </a:rPr>
              <a:t>7 Maggio 2019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6237992-F3F5-4A2B-8E86-C74740CE574A}"/>
              </a:ext>
            </a:extLst>
          </p:cNvPr>
          <p:cNvSpPr txBox="1"/>
          <p:nvPr/>
        </p:nvSpPr>
        <p:spPr>
          <a:xfrm>
            <a:off x="259743" y="1572217"/>
            <a:ext cx="6864284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Palatino" pitchFamily="2" charset="77"/>
                <a:ea typeface="Palatino" pitchFamily="2" charset="77"/>
              </a:rPr>
              <a:t>Per il rilievo dei flussi di traffico sono state utilizzate delle SCHEDE DI CONTEGGIO CARTACEE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592C9AB-F5B4-4FCD-A1B7-B87A45B2B8D5}"/>
              </a:ext>
            </a:extLst>
          </p:cNvPr>
          <p:cNvSpPr txBox="1"/>
          <p:nvPr/>
        </p:nvSpPr>
        <p:spPr>
          <a:xfrm>
            <a:off x="0" y="4600690"/>
            <a:ext cx="6864284" cy="58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Palatino" pitchFamily="2" charset="77"/>
                <a:ea typeface="Palatino" pitchFamily="2" charset="77"/>
              </a:rPr>
              <a:t>Sono stati rilevati ad intervalli di </a:t>
            </a:r>
            <a:r>
              <a:rPr lang="it-IT" sz="2400" b="1" dirty="0">
                <a:latin typeface="Palatino" pitchFamily="2" charset="77"/>
                <a:ea typeface="Palatino" pitchFamily="2" charset="77"/>
              </a:rPr>
              <a:t>5</a:t>
            </a:r>
            <a:r>
              <a:rPr lang="it-IT" dirty="0">
                <a:latin typeface="Palatino" pitchFamily="2" charset="77"/>
                <a:ea typeface="Palatino" pitchFamily="2" charset="77"/>
              </a:rPr>
              <a:t> minuti i flussi relativi a: </a:t>
            </a:r>
          </a:p>
        </p:txBody>
      </p:sp>
      <p:pic>
        <p:nvPicPr>
          <p:cNvPr id="30" name="Immagine 29" descr="Immagine che contiene giallo&#10;&#10;Descrizione generata automaticamente">
            <a:extLst>
              <a:ext uri="{FF2B5EF4-FFF2-40B4-BE49-F238E27FC236}">
                <a16:creationId xmlns:a16="http://schemas.microsoft.com/office/drawing/2014/main" id="{D275572A-5705-47B2-9AD6-36B3F1F4C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51459" y="5198700"/>
            <a:ext cx="1428750" cy="165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magine 39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62C2DA68-CCFC-4BA5-A90B-CE38183C1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55807" y="5416994"/>
            <a:ext cx="2354423" cy="1460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Immagine 41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89ADF52C-3BF0-42DB-AFB4-7636C8F21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2488" y="5348901"/>
            <a:ext cx="2657060" cy="1328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Immagine 4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0522B87-8551-4185-A2B3-10238FAC0B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967" y="2748857"/>
            <a:ext cx="1481249" cy="2058095"/>
          </a:xfrm>
          <a:prstGeom prst="rect">
            <a:avLst/>
          </a:prstGeom>
        </p:spPr>
      </p:pic>
      <p:sp>
        <p:nvSpPr>
          <p:cNvPr id="47" name="Freccia in giù 46">
            <a:extLst>
              <a:ext uri="{FF2B5EF4-FFF2-40B4-BE49-F238E27FC236}">
                <a16:creationId xmlns:a16="http://schemas.microsoft.com/office/drawing/2014/main" id="{07562BDB-771F-4FB6-9EC9-45DCD1AAF455}"/>
              </a:ext>
            </a:extLst>
          </p:cNvPr>
          <p:cNvSpPr/>
          <p:nvPr/>
        </p:nvSpPr>
        <p:spPr>
          <a:xfrm>
            <a:off x="3444830" y="2386586"/>
            <a:ext cx="301521" cy="367077"/>
          </a:xfrm>
          <a:prstGeom prst="down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r>
              <a:rPr lang="it-IT" dirty="0"/>
              <a:t>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9D4ED4-E3C7-AB4D-8E5F-217FA6CB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037" y="-570780"/>
            <a:ext cx="2444198" cy="225877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D747475-77CB-574A-81AC-30B3C00EB893}"/>
              </a:ext>
            </a:extLst>
          </p:cNvPr>
          <p:cNvSpPr/>
          <p:nvPr/>
        </p:nvSpPr>
        <p:spPr>
          <a:xfrm>
            <a:off x="5585443" y="1"/>
            <a:ext cx="42275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 </a:t>
            </a:r>
            <a:r>
              <a:rPr lang="it-IT" sz="3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Creazione </a:t>
            </a:r>
          </a:p>
          <a:p>
            <a:pPr algn="ctr"/>
            <a:r>
              <a:rPr lang="it-IT" sz="3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della rete su Tritone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04ED6D-A8C5-E94E-BEE3-3EC19272A003}"/>
              </a:ext>
            </a:extLst>
          </p:cNvPr>
          <p:cNvSpPr txBox="1"/>
          <p:nvPr/>
        </p:nvSpPr>
        <p:spPr>
          <a:xfrm>
            <a:off x="5049078" y="1444487"/>
            <a:ext cx="3233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latino" pitchFamily="2" charset="77"/>
                <a:ea typeface="Palatino" pitchFamily="2" charset="77"/>
              </a:rPr>
              <a:t>Inserimento dei Nodi: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AFF467-D5B1-F240-83C3-A2AED88D0012}"/>
              </a:ext>
            </a:extLst>
          </p:cNvPr>
          <p:cNvSpPr txBox="1"/>
          <p:nvPr/>
        </p:nvSpPr>
        <p:spPr>
          <a:xfrm>
            <a:off x="5042104" y="196049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Palatino" pitchFamily="2" charset="77"/>
                <a:ea typeface="Palatino" pitchFamily="2" charset="77"/>
              </a:rPr>
              <a:t>Intermedi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2D31AD-45B9-0245-9178-D6B95FAA3457}"/>
              </a:ext>
            </a:extLst>
          </p:cNvPr>
          <p:cNvSpPr txBox="1"/>
          <p:nvPr/>
        </p:nvSpPr>
        <p:spPr>
          <a:xfrm>
            <a:off x="5042104" y="23298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Palatino" pitchFamily="2" charset="77"/>
                <a:ea typeface="Palatino" pitchFamily="2" charset="77"/>
              </a:rPr>
              <a:t>Centroidi</a:t>
            </a:r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11A9C06-44EF-1444-851D-301FA39EA38D}"/>
              </a:ext>
            </a:extLst>
          </p:cNvPr>
          <p:cNvSpPr txBox="1"/>
          <p:nvPr/>
        </p:nvSpPr>
        <p:spPr>
          <a:xfrm>
            <a:off x="4512365" y="2823429"/>
            <a:ext cx="3558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latino" pitchFamily="2" charset="77"/>
                <a:ea typeface="Palatino" pitchFamily="2" charset="77"/>
              </a:rPr>
              <a:t>Inserimento degli Archi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F4BA7C-96CF-7546-981E-8B8E87600CB7}"/>
              </a:ext>
            </a:extLst>
          </p:cNvPr>
          <p:cNvSpPr txBox="1"/>
          <p:nvPr/>
        </p:nvSpPr>
        <p:spPr>
          <a:xfrm>
            <a:off x="3014520" y="3469761"/>
            <a:ext cx="5268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latino" pitchFamily="2" charset="77"/>
                <a:ea typeface="Palatino" pitchFamily="2" charset="77"/>
              </a:rPr>
              <a:t>Assegnazione Flussi tramite matrice O/D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AD005C1-3023-964F-9626-2BAD6407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3" y="4338151"/>
            <a:ext cx="8681938" cy="2047371"/>
          </a:xfrm>
          <a:prstGeom prst="rect">
            <a:avLst/>
          </a:prstGeom>
        </p:spPr>
      </p:pic>
      <p:sp>
        <p:nvSpPr>
          <p:cNvPr id="18" name="Freccia sinistra 17">
            <a:extLst>
              <a:ext uri="{FF2B5EF4-FFF2-40B4-BE49-F238E27FC236}">
                <a16:creationId xmlns:a16="http://schemas.microsoft.com/office/drawing/2014/main" id="{16858DAC-F1DF-4D4C-8486-986A712206BD}"/>
              </a:ext>
            </a:extLst>
          </p:cNvPr>
          <p:cNvSpPr/>
          <p:nvPr/>
        </p:nvSpPr>
        <p:spPr>
          <a:xfrm rot="16200000" flipV="1">
            <a:off x="2478483" y="3722130"/>
            <a:ext cx="586178" cy="481091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sinistra 18">
            <a:extLst>
              <a:ext uri="{FF2B5EF4-FFF2-40B4-BE49-F238E27FC236}">
                <a16:creationId xmlns:a16="http://schemas.microsoft.com/office/drawing/2014/main" id="{D20756AE-823B-954D-B50D-155FCB4EE817}"/>
              </a:ext>
            </a:extLst>
          </p:cNvPr>
          <p:cNvSpPr/>
          <p:nvPr/>
        </p:nvSpPr>
        <p:spPr>
          <a:xfrm rot="2232154">
            <a:off x="3127009" y="1267465"/>
            <a:ext cx="2101760" cy="36844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sinistra 20">
            <a:extLst>
              <a:ext uri="{FF2B5EF4-FFF2-40B4-BE49-F238E27FC236}">
                <a16:creationId xmlns:a16="http://schemas.microsoft.com/office/drawing/2014/main" id="{48967ECB-516D-4446-8855-BA4F992CD628}"/>
              </a:ext>
            </a:extLst>
          </p:cNvPr>
          <p:cNvSpPr/>
          <p:nvPr/>
        </p:nvSpPr>
        <p:spPr>
          <a:xfrm rot="12966520">
            <a:off x="7711983" y="3875680"/>
            <a:ext cx="3612399" cy="423658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sinistra 21">
            <a:extLst>
              <a:ext uri="{FF2B5EF4-FFF2-40B4-BE49-F238E27FC236}">
                <a16:creationId xmlns:a16="http://schemas.microsoft.com/office/drawing/2014/main" id="{C26BD3E5-289C-B544-B9DF-EBE63A1BCFA4}"/>
              </a:ext>
            </a:extLst>
          </p:cNvPr>
          <p:cNvSpPr/>
          <p:nvPr/>
        </p:nvSpPr>
        <p:spPr>
          <a:xfrm rot="929153">
            <a:off x="711836" y="1822447"/>
            <a:ext cx="4441088" cy="365544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812170" y="2358887"/>
            <a:ext cx="2405261" cy="2213112"/>
          </a:xfrm>
        </p:spPr>
      </p:pic>
      <p:pic>
        <p:nvPicPr>
          <p:cNvPr id="19" name="Segnaposto immagine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/>
          <a:stretch>
            <a:fillRect/>
          </a:stretch>
        </p:blipFill>
        <p:spPr>
          <a:xfrm>
            <a:off x="8812419" y="3559390"/>
            <a:ext cx="2405261" cy="2111936"/>
          </a:xfrm>
        </p:spPr>
      </p:pic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/>
          <a:stretch>
            <a:fillRect/>
          </a:stretch>
        </p:blipFill>
        <p:spPr>
          <a:xfrm>
            <a:off x="8812420" y="1351722"/>
            <a:ext cx="2405261" cy="2040835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DF74EE-1C10-8440-86E3-A8275E11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037" y="-570780"/>
            <a:ext cx="2444198" cy="2258776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8E3D1614-3502-0747-B614-67BA61148BA6}"/>
              </a:ext>
            </a:extLst>
          </p:cNvPr>
          <p:cNvSpPr/>
          <p:nvPr/>
        </p:nvSpPr>
        <p:spPr>
          <a:xfrm>
            <a:off x="4064680" y="235442"/>
            <a:ext cx="3950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Scelta del Modello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E289CA4-D916-F649-A45C-AF750A126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14" y="3505295"/>
            <a:ext cx="4102486" cy="300495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C03F300-E8B2-1342-B65A-506E7A326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559" y="3534019"/>
            <a:ext cx="4342872" cy="297623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F33EDE4-35C1-9145-8B0C-8BE723E8495E}"/>
              </a:ext>
            </a:extLst>
          </p:cNvPr>
          <p:cNvSpPr txBox="1"/>
          <p:nvPr/>
        </p:nvSpPr>
        <p:spPr>
          <a:xfrm>
            <a:off x="2784529" y="1000223"/>
            <a:ext cx="763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Sono state effettuate 20 simulazioni con 9 modelli differenti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2DE5BA5-41BC-904E-9ADB-861FB359D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73" y="520396"/>
            <a:ext cx="1561739" cy="226511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8B1BBE6-D722-5649-A5D4-E8E61C97E9BE}"/>
              </a:ext>
            </a:extLst>
          </p:cNvPr>
          <p:cNvSpPr txBox="1"/>
          <p:nvPr/>
        </p:nvSpPr>
        <p:spPr>
          <a:xfrm>
            <a:off x="116702" y="131997"/>
            <a:ext cx="763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latino" pitchFamily="2" charset="77"/>
                <a:ea typeface="Palatino" pitchFamily="2" charset="77"/>
              </a:rPr>
              <a:t>Nodi considerati per la calibrazione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BABE0B9-0441-5142-A2F1-64E4753A05F5}"/>
              </a:ext>
            </a:extLst>
          </p:cNvPr>
          <p:cNvSpPr txBox="1"/>
          <p:nvPr/>
        </p:nvSpPr>
        <p:spPr>
          <a:xfrm>
            <a:off x="1599101" y="1546335"/>
            <a:ext cx="763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Palatino" pitchFamily="2" charset="77"/>
                <a:ea typeface="Palatino" pitchFamily="2" charset="77"/>
              </a:rPr>
              <a:t>Ogni modello ha riportato lo stesso valore di GEH. </a:t>
            </a:r>
          </a:p>
          <a:p>
            <a:pPr algn="ctr"/>
            <a:r>
              <a:rPr lang="it-IT" dirty="0">
                <a:latin typeface="Palatino" pitchFamily="2" charset="77"/>
                <a:ea typeface="Palatino" pitchFamily="2" charset="77"/>
              </a:rPr>
              <a:t>Quindi è stato scelto il modello con il valore di RMSNE più basso.</a:t>
            </a:r>
          </a:p>
        </p:txBody>
      </p:sp>
      <p:sp>
        <p:nvSpPr>
          <p:cNvPr id="26" name="Anello 25">
            <a:extLst>
              <a:ext uri="{FF2B5EF4-FFF2-40B4-BE49-F238E27FC236}">
                <a16:creationId xmlns:a16="http://schemas.microsoft.com/office/drawing/2014/main" id="{1047DDF8-3153-DB4B-A169-D2C82F837BD3}"/>
              </a:ext>
            </a:extLst>
          </p:cNvPr>
          <p:cNvSpPr/>
          <p:nvPr/>
        </p:nvSpPr>
        <p:spPr>
          <a:xfrm>
            <a:off x="2364334" y="4571999"/>
            <a:ext cx="675757" cy="635431"/>
          </a:xfrm>
          <a:prstGeom prst="donut">
            <a:avLst>
              <a:gd name="adj" fmla="val 8658"/>
            </a:avLst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63689A0A-C4F1-3341-88BB-E8274C80DADA}"/>
              </a:ext>
            </a:extLst>
          </p:cNvPr>
          <p:cNvCxnSpPr/>
          <p:nvPr/>
        </p:nvCxnSpPr>
        <p:spPr>
          <a:xfrm flipV="1">
            <a:off x="2280849" y="5859845"/>
            <a:ext cx="429015" cy="4417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685E372C-A75B-1440-8A3B-956BA0739052}"/>
              </a:ext>
            </a:extLst>
          </p:cNvPr>
          <p:cNvSpPr/>
          <p:nvPr/>
        </p:nvSpPr>
        <p:spPr>
          <a:xfrm>
            <a:off x="2428296" y="2217426"/>
            <a:ext cx="4451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err="1">
                <a:ln/>
                <a:solidFill>
                  <a:srgbClr val="FF0000"/>
                </a:solidFill>
                <a:effectLst/>
              </a:rPr>
              <a:t>Wiedemann</a:t>
            </a:r>
            <a:r>
              <a:rPr lang="it-IT" sz="5400" b="1" cap="none" spc="0" dirty="0">
                <a:ln/>
                <a:solidFill>
                  <a:srgbClr val="FF0000"/>
                </a:solidFill>
                <a:effectLst/>
              </a:rPr>
              <a:t> 99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2616C890-40D1-E24B-975D-65D391402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556" y="2058519"/>
            <a:ext cx="1869705" cy="145399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221B2C7-3AED-1F4C-9474-3D91AC53A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189" y="2078911"/>
            <a:ext cx="1869705" cy="145399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74B6BDFA-0BB6-234F-ABB8-256605523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460" y="2073228"/>
            <a:ext cx="1869705" cy="14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/>
          <a:stretch>
            <a:fillRect/>
          </a:stretch>
        </p:blipFill>
        <p:spPr>
          <a:xfrm>
            <a:off x="7992252" y="2655495"/>
            <a:ext cx="3802239" cy="3008780"/>
          </a:xfrm>
        </p:spPr>
      </p:pic>
      <p:sp>
        <p:nvSpPr>
          <p:cNvPr id="66" name="Figura a mano libera 5" descr="Blocco in evidenza vuoto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153601" y="4918272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7" name="Figura a mano libera 5" descr="Blocco in evidenza pieno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40315" y="4695573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5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637B11B-B37D-EF45-975F-CF9E11D94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606" y="-404734"/>
            <a:ext cx="2670222" cy="22835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8C57A9D-F5F7-1547-B092-79040C0C6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70" y="4960620"/>
            <a:ext cx="1716811" cy="1716811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A6C229E-A5E8-FD43-ADE1-E33FEBDDFF12}"/>
              </a:ext>
            </a:extLst>
          </p:cNvPr>
          <p:cNvSpPr/>
          <p:nvPr/>
        </p:nvSpPr>
        <p:spPr>
          <a:xfrm>
            <a:off x="1900170" y="42332"/>
            <a:ext cx="650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Simulazione Rete Stato Attuale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5F2C80-3A41-8945-90F1-9BFF5803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48" y="2601495"/>
            <a:ext cx="5666432" cy="36460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987745-E7A9-6A4D-A574-DEA0FCEBD6B7}"/>
              </a:ext>
            </a:extLst>
          </p:cNvPr>
          <p:cNvSpPr txBox="1"/>
          <p:nvPr/>
        </p:nvSpPr>
        <p:spPr>
          <a:xfrm>
            <a:off x="127190" y="877663"/>
            <a:ext cx="608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Palatino" pitchFamily="2" charset="77"/>
                <a:ea typeface="Palatino" pitchFamily="2" charset="77"/>
              </a:rPr>
              <a:t>I flussi della Rete sono stati incrementati dell’1,5% per simulare la situazione del traffico all’ora di punta.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CECE56-4155-704D-99AB-E4EECC3F2769}"/>
              </a:ext>
            </a:extLst>
          </p:cNvPr>
          <p:cNvSpPr txBox="1"/>
          <p:nvPr/>
        </p:nvSpPr>
        <p:spPr>
          <a:xfrm>
            <a:off x="211201" y="1747606"/>
            <a:ext cx="641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Palatino" pitchFamily="2" charset="77"/>
                <a:ea typeface="Palatino" pitchFamily="2" charset="77"/>
              </a:rPr>
              <a:t>Da questa simulazione sono stati individuati i </a:t>
            </a:r>
          </a:p>
          <a:p>
            <a:pPr algn="ctr"/>
            <a:r>
              <a:rPr lang="it-IT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PUNTI CRITICI</a:t>
            </a:r>
          </a:p>
        </p:txBody>
      </p:sp>
      <p:sp>
        <p:nvSpPr>
          <p:cNvPr id="7" name="Anello 6">
            <a:extLst>
              <a:ext uri="{FF2B5EF4-FFF2-40B4-BE49-F238E27FC236}">
                <a16:creationId xmlns:a16="http://schemas.microsoft.com/office/drawing/2014/main" id="{3A5BF55B-A062-D34B-8351-5566096CC0F6}"/>
              </a:ext>
            </a:extLst>
          </p:cNvPr>
          <p:cNvSpPr/>
          <p:nvPr/>
        </p:nvSpPr>
        <p:spPr>
          <a:xfrm>
            <a:off x="889000" y="3007360"/>
            <a:ext cx="695960" cy="706120"/>
          </a:xfrm>
          <a:prstGeom prst="donut">
            <a:avLst>
              <a:gd name="adj" fmla="val 732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Anello 8">
            <a:extLst>
              <a:ext uri="{FF2B5EF4-FFF2-40B4-BE49-F238E27FC236}">
                <a16:creationId xmlns:a16="http://schemas.microsoft.com/office/drawing/2014/main" id="{D7264C4A-CEC5-094A-A38A-F558C2DD89EE}"/>
              </a:ext>
            </a:extLst>
          </p:cNvPr>
          <p:cNvSpPr/>
          <p:nvPr/>
        </p:nvSpPr>
        <p:spPr>
          <a:xfrm rot="20251856">
            <a:off x="1469938" y="3740870"/>
            <a:ext cx="401320" cy="1298804"/>
          </a:xfrm>
          <a:prstGeom prst="donut">
            <a:avLst>
              <a:gd name="adj" fmla="val 737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Anello 16">
            <a:extLst>
              <a:ext uri="{FF2B5EF4-FFF2-40B4-BE49-F238E27FC236}">
                <a16:creationId xmlns:a16="http://schemas.microsoft.com/office/drawing/2014/main" id="{362273EB-8115-024D-BB78-619996E8826B}"/>
              </a:ext>
            </a:extLst>
          </p:cNvPr>
          <p:cNvSpPr/>
          <p:nvPr/>
        </p:nvSpPr>
        <p:spPr>
          <a:xfrm rot="16200000">
            <a:off x="3800274" y="2100737"/>
            <a:ext cx="831732" cy="2224519"/>
          </a:xfrm>
          <a:prstGeom prst="donut">
            <a:avLst>
              <a:gd name="adj" fmla="val 425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095A01-99BB-8645-96A1-BFB6662FDD3F}"/>
              </a:ext>
            </a:extLst>
          </p:cNvPr>
          <p:cNvSpPr txBox="1"/>
          <p:nvPr/>
        </p:nvSpPr>
        <p:spPr>
          <a:xfrm>
            <a:off x="7281112" y="731011"/>
            <a:ext cx="231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AMPLIFICAZIONE DELLA </a:t>
            </a:r>
          </a:p>
          <a:p>
            <a:pPr algn="ctr"/>
            <a:r>
              <a:rPr lang="it-IT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DOMANDA</a:t>
            </a:r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A6865397-0A2D-7245-B8ED-B3A6B372C3FD}"/>
              </a:ext>
            </a:extLst>
          </p:cNvPr>
          <p:cNvSpPr/>
          <p:nvPr/>
        </p:nvSpPr>
        <p:spPr>
          <a:xfrm>
            <a:off x="6258612" y="911362"/>
            <a:ext cx="978408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CC7EEFF-5263-C740-83FF-22B348D35EB0}"/>
              </a:ext>
            </a:extLst>
          </p:cNvPr>
          <p:cNvSpPr txBox="1"/>
          <p:nvPr/>
        </p:nvSpPr>
        <p:spPr>
          <a:xfrm>
            <a:off x="7529935" y="4930912"/>
            <a:ext cx="90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Palatino" pitchFamily="2" charset="77"/>
                <a:ea typeface="Palatino" pitchFamily="2" charset="77"/>
              </a:rPr>
              <a:t>CHE TRAFFICO!</a:t>
            </a:r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7" grpId="0" animBg="1"/>
      <p:bldP spid="14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F82E7B15-CBA7-8D47-8BED-D99922E0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30" y="771676"/>
            <a:ext cx="10150517" cy="5905755"/>
          </a:xfrm>
          <a:prstGeom prst="rect">
            <a:avLst/>
          </a:prstGeom>
        </p:spPr>
      </p:pic>
      <p:sp>
        <p:nvSpPr>
          <p:cNvPr id="36" name="Rettangolo arrotondato 35">
            <a:extLst>
              <a:ext uri="{FF2B5EF4-FFF2-40B4-BE49-F238E27FC236}">
                <a16:creationId xmlns:a16="http://schemas.microsoft.com/office/drawing/2014/main" id="{E1D9B7F3-B83F-4E4E-BBD7-681C741D6A9F}"/>
              </a:ext>
            </a:extLst>
          </p:cNvPr>
          <p:cNvSpPr/>
          <p:nvPr/>
        </p:nvSpPr>
        <p:spPr>
          <a:xfrm>
            <a:off x="830720" y="4212374"/>
            <a:ext cx="2197900" cy="161128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r>
              <a:rPr lang="it-IT" dirty="0"/>
              <a:t>6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C9CD421-9C38-B847-8897-FDEC2A593DF8}"/>
              </a:ext>
            </a:extLst>
          </p:cNvPr>
          <p:cNvSpPr/>
          <p:nvPr/>
        </p:nvSpPr>
        <p:spPr>
          <a:xfrm>
            <a:off x="3485477" y="125345"/>
            <a:ext cx="4363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Proposte progettuali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03BF6BC4-78CA-804B-A264-5FF099D96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403" y="-298651"/>
            <a:ext cx="2351425" cy="188114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F120B27-7379-CD41-BA29-4BE9B79AA245}"/>
              </a:ext>
            </a:extLst>
          </p:cNvPr>
          <p:cNvSpPr txBox="1"/>
          <p:nvPr/>
        </p:nvSpPr>
        <p:spPr>
          <a:xfrm>
            <a:off x="830720" y="3951645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3) Incremento di corsia</a:t>
            </a:r>
          </a:p>
        </p:txBody>
      </p:sp>
      <p:sp>
        <p:nvSpPr>
          <p:cNvPr id="35" name="Rettangolo arrotondato 34">
            <a:extLst>
              <a:ext uri="{FF2B5EF4-FFF2-40B4-BE49-F238E27FC236}">
                <a16:creationId xmlns:a16="http://schemas.microsoft.com/office/drawing/2014/main" id="{252C636B-E744-C94E-A315-973E43F9E216}"/>
              </a:ext>
            </a:extLst>
          </p:cNvPr>
          <p:cNvSpPr/>
          <p:nvPr/>
        </p:nvSpPr>
        <p:spPr>
          <a:xfrm>
            <a:off x="70325" y="2008046"/>
            <a:ext cx="2197900" cy="161128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42708A3-6665-9D45-B621-66A741DB8B32}"/>
              </a:ext>
            </a:extLst>
          </p:cNvPr>
          <p:cNvSpPr txBox="1"/>
          <p:nvPr/>
        </p:nvSpPr>
        <p:spPr>
          <a:xfrm>
            <a:off x="70325" y="2165007"/>
            <a:ext cx="2054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1) Inserimento braccio rotatoria e corsia d’emergenza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r"/>
            <a:endParaRPr lang="it-IT" dirty="0">
              <a:latin typeface="Palatino" pitchFamily="2" charset="77"/>
              <a:ea typeface="Palatino" pitchFamily="2" charset="77"/>
            </a:endParaRP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r"/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7" name="Rettangolo arrotondato 36">
            <a:extLst>
              <a:ext uri="{FF2B5EF4-FFF2-40B4-BE49-F238E27FC236}">
                <a16:creationId xmlns:a16="http://schemas.microsoft.com/office/drawing/2014/main" id="{04AD1793-745C-A140-A69B-58A68BAABD33}"/>
              </a:ext>
            </a:extLst>
          </p:cNvPr>
          <p:cNvSpPr/>
          <p:nvPr/>
        </p:nvSpPr>
        <p:spPr>
          <a:xfrm>
            <a:off x="5508909" y="4814906"/>
            <a:ext cx="2172839" cy="145773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3936498-7EB1-0B42-8A68-DC3141332E1E}"/>
              </a:ext>
            </a:extLst>
          </p:cNvPr>
          <p:cNvSpPr txBox="1"/>
          <p:nvPr/>
        </p:nvSpPr>
        <p:spPr>
          <a:xfrm>
            <a:off x="5483848" y="4451195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4) Inversione sensi di marcia</a:t>
            </a:r>
          </a:p>
        </p:txBody>
      </p:sp>
      <p:sp>
        <p:nvSpPr>
          <p:cNvPr id="39" name="Rettangolo arrotondato 38">
            <a:extLst>
              <a:ext uri="{FF2B5EF4-FFF2-40B4-BE49-F238E27FC236}">
                <a16:creationId xmlns:a16="http://schemas.microsoft.com/office/drawing/2014/main" id="{1CB217A1-92C4-0445-871A-C6C3C76BB003}"/>
              </a:ext>
            </a:extLst>
          </p:cNvPr>
          <p:cNvSpPr/>
          <p:nvPr/>
        </p:nvSpPr>
        <p:spPr>
          <a:xfrm>
            <a:off x="9131438" y="3951645"/>
            <a:ext cx="2197900" cy="1611285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74C5347-805C-9549-B781-8826A407C345}"/>
              </a:ext>
            </a:extLst>
          </p:cNvPr>
          <p:cNvSpPr txBox="1"/>
          <p:nvPr/>
        </p:nvSpPr>
        <p:spPr>
          <a:xfrm>
            <a:off x="9131438" y="3690916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b="1" dirty="0">
              <a:solidFill>
                <a:schemeClr val="accent2">
                  <a:lumMod val="75000"/>
                </a:schemeClr>
              </a:solidFill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5) Incremento di corsia</a:t>
            </a:r>
          </a:p>
        </p:txBody>
      </p:sp>
      <p:sp>
        <p:nvSpPr>
          <p:cNvPr id="41" name="Rettangolo arrotondato 40">
            <a:extLst>
              <a:ext uri="{FF2B5EF4-FFF2-40B4-BE49-F238E27FC236}">
                <a16:creationId xmlns:a16="http://schemas.microsoft.com/office/drawing/2014/main" id="{8532BA31-7534-4141-A2EC-8B478ECFA6A8}"/>
              </a:ext>
            </a:extLst>
          </p:cNvPr>
          <p:cNvSpPr/>
          <p:nvPr/>
        </p:nvSpPr>
        <p:spPr>
          <a:xfrm>
            <a:off x="8295566" y="1200842"/>
            <a:ext cx="2197900" cy="16112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791CD28-5798-5042-B35F-D7350CE4D82B}"/>
              </a:ext>
            </a:extLst>
          </p:cNvPr>
          <p:cNvSpPr txBox="1"/>
          <p:nvPr/>
        </p:nvSpPr>
        <p:spPr>
          <a:xfrm>
            <a:off x="8295566" y="940113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FFC000"/>
                </a:solidFill>
                <a:latin typeface="Palatino" pitchFamily="2" charset="77"/>
                <a:ea typeface="Palatino" pitchFamily="2" charset="77"/>
              </a:rPr>
              <a:t>2) Installazione Semaforo Attuato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7D730F1-D27D-124C-A6B6-03A3F7A3FBAA}"/>
              </a:ext>
            </a:extLst>
          </p:cNvPr>
          <p:cNvSpPr txBox="1"/>
          <p:nvPr/>
        </p:nvSpPr>
        <p:spPr>
          <a:xfrm>
            <a:off x="10561983" y="17492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50DD52CF-36DE-F048-93A7-5202E2FCD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51" y="-254725"/>
            <a:ext cx="1920484" cy="17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  <p:bldP spid="35" grpId="0" animBg="1"/>
      <p:bldP spid="26" grpId="0"/>
      <p:bldP spid="37" grpId="0" animBg="1"/>
      <p:bldP spid="38" grpId="0"/>
      <p:bldP spid="39" grpId="0" animBg="1"/>
      <p:bldP spid="40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DBE2625-8044-5E49-BB89-183F27D0179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r>
              <a:rPr lang="it-IT" dirty="0"/>
              <a:t>7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9F11BCB-EED4-884E-919F-1ED708EA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619" y="953599"/>
            <a:ext cx="8843884" cy="5323644"/>
          </a:xfrm>
          <a:prstGeom prst="rect">
            <a:avLst/>
          </a:prstGeom>
        </p:spPr>
      </p:pic>
      <p:sp>
        <p:nvSpPr>
          <p:cNvPr id="11" name="Rettangolo arrotondato 10">
            <a:extLst>
              <a:ext uri="{FF2B5EF4-FFF2-40B4-BE49-F238E27FC236}">
                <a16:creationId xmlns:a16="http://schemas.microsoft.com/office/drawing/2014/main" id="{D201107B-8F22-E14B-A17E-C41B843415EF}"/>
              </a:ext>
            </a:extLst>
          </p:cNvPr>
          <p:cNvSpPr/>
          <p:nvPr/>
        </p:nvSpPr>
        <p:spPr>
          <a:xfrm>
            <a:off x="8896274" y="4392715"/>
            <a:ext cx="2197900" cy="161128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067A43-DC86-2D4F-BEB7-917FFDADBBBA}"/>
              </a:ext>
            </a:extLst>
          </p:cNvPr>
          <p:cNvSpPr txBox="1"/>
          <p:nvPr/>
        </p:nvSpPr>
        <p:spPr>
          <a:xfrm>
            <a:off x="8896274" y="4549676"/>
            <a:ext cx="2054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Palatino" pitchFamily="2" charset="77"/>
                <a:ea typeface="Palatino" pitchFamily="2" charset="77"/>
              </a:rPr>
              <a:t>1) Inserimento braccio rotatoria e corsia d’emergenza</a:t>
            </a: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r"/>
            <a:endParaRPr lang="it-IT" dirty="0">
              <a:latin typeface="Palatino" pitchFamily="2" charset="77"/>
              <a:ea typeface="Palatino" pitchFamily="2" charset="77"/>
            </a:endParaRPr>
          </a:p>
          <a:p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r"/>
            <a:endParaRPr lang="it-IT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83B70879-E691-A343-A319-F2C1AF4AEB3F}"/>
              </a:ext>
            </a:extLst>
          </p:cNvPr>
          <p:cNvSpPr/>
          <p:nvPr/>
        </p:nvSpPr>
        <p:spPr>
          <a:xfrm rot="21399924">
            <a:off x="4848632" y="2268133"/>
            <a:ext cx="978408" cy="1400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E8371EA0-4F14-A740-B3E2-740227661A17}"/>
              </a:ext>
            </a:extLst>
          </p:cNvPr>
          <p:cNvSpPr/>
          <p:nvPr/>
        </p:nvSpPr>
        <p:spPr>
          <a:xfrm rot="21312448">
            <a:off x="4889520" y="2448411"/>
            <a:ext cx="978408" cy="14007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5BD47A3-D60B-7148-A21D-7EFCFF1AE39A}"/>
              </a:ext>
            </a:extLst>
          </p:cNvPr>
          <p:cNvSpPr/>
          <p:nvPr/>
        </p:nvSpPr>
        <p:spPr>
          <a:xfrm>
            <a:off x="2865654" y="112289"/>
            <a:ext cx="6288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Intervento in dettaglio – SS 19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8E6BD21-0F2E-DD4D-BB52-BD39355E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403" y="-298651"/>
            <a:ext cx="2351425" cy="188114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4647FC3-ADD6-3D49-A2D2-326F6D8C1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67" y="379065"/>
            <a:ext cx="1454002" cy="1041519"/>
          </a:xfrm>
          <a:prstGeom prst="rect">
            <a:avLst/>
          </a:prstGeom>
        </p:spPr>
      </p:pic>
      <p:sp>
        <p:nvSpPr>
          <p:cNvPr id="17" name="Figura a mano libera 5" descr="Immagine in evidenza vuota">
            <a:extLst>
              <a:ext uri="{FF2B5EF4-FFF2-40B4-BE49-F238E27FC236}">
                <a16:creationId xmlns:a16="http://schemas.microsoft.com/office/drawing/2014/main" id="{99D5C27A-1C60-8D47-8A81-50C29502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055" y="146846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rgbClr val="C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25" name="Rettangolo arrotondato 24">
            <a:extLst>
              <a:ext uri="{FF2B5EF4-FFF2-40B4-BE49-F238E27FC236}">
                <a16:creationId xmlns:a16="http://schemas.microsoft.com/office/drawing/2014/main" id="{93F0060B-7536-4B4A-A008-45835F3164D3}"/>
              </a:ext>
            </a:extLst>
          </p:cNvPr>
          <p:cNvSpPr/>
          <p:nvPr/>
        </p:nvSpPr>
        <p:spPr>
          <a:xfrm>
            <a:off x="764088" y="2723601"/>
            <a:ext cx="2197900" cy="161128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8F2F3BD-A335-834F-88C2-EEA573634DB3}"/>
              </a:ext>
            </a:extLst>
          </p:cNvPr>
          <p:cNvSpPr txBox="1"/>
          <p:nvPr/>
        </p:nvSpPr>
        <p:spPr>
          <a:xfrm>
            <a:off x="764088" y="2462872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3) Incremento di corsia</a:t>
            </a:r>
          </a:p>
        </p:txBody>
      </p:sp>
      <p:sp>
        <p:nvSpPr>
          <p:cNvPr id="29" name="Freccia giù 28">
            <a:extLst>
              <a:ext uri="{FF2B5EF4-FFF2-40B4-BE49-F238E27FC236}">
                <a16:creationId xmlns:a16="http://schemas.microsoft.com/office/drawing/2014/main" id="{C2F3B2B8-6083-C241-B2E5-B8151F600C41}"/>
              </a:ext>
            </a:extLst>
          </p:cNvPr>
          <p:cNvSpPr/>
          <p:nvPr/>
        </p:nvSpPr>
        <p:spPr>
          <a:xfrm rot="20056579">
            <a:off x="4066930" y="3189055"/>
            <a:ext cx="165928" cy="978408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giù 29">
            <a:extLst>
              <a:ext uri="{FF2B5EF4-FFF2-40B4-BE49-F238E27FC236}">
                <a16:creationId xmlns:a16="http://schemas.microsoft.com/office/drawing/2014/main" id="{A527E0D8-6F52-5F46-98DB-7DDB382908C6}"/>
              </a:ext>
            </a:extLst>
          </p:cNvPr>
          <p:cNvSpPr/>
          <p:nvPr/>
        </p:nvSpPr>
        <p:spPr>
          <a:xfrm rot="20056579">
            <a:off x="4354003" y="3126217"/>
            <a:ext cx="165928" cy="978408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17AC70-3372-462B-80C7-2CFBEB7A8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46" y="4695074"/>
            <a:ext cx="1982357" cy="19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 -0.50555 L 0.02357 0.06968 " pathEditMode="relative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-0.48102 L 0.02357 0.06945 " pathEditMode="relative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 animBg="1"/>
      <p:bldP spid="25" grpId="0" animBg="1"/>
      <p:bldP spid="26" grpId="0"/>
      <p:bldP spid="29" grpId="0" animBg="1"/>
      <p:bldP spid="29" grpId="1" animBg="1"/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1112203" y="670836"/>
            <a:ext cx="9585762" cy="6191250"/>
          </a:xfr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it-IT" dirty="0"/>
              <a:t>8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25CC1D-1991-BD4A-9ED5-61B37C453E85}"/>
              </a:ext>
            </a:extLst>
          </p:cNvPr>
          <p:cNvSpPr/>
          <p:nvPr/>
        </p:nvSpPr>
        <p:spPr>
          <a:xfrm>
            <a:off x="901307" y="24505"/>
            <a:ext cx="8831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Palatino" pitchFamily="2" charset="77"/>
                <a:ea typeface="Palatino" pitchFamily="2" charset="77"/>
              </a:rPr>
              <a:t>Intervento in dettaglio – Semaforo Attuato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2279E8E-92A0-D140-8FCF-3E474055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252" y="-238539"/>
            <a:ext cx="2351425" cy="1881140"/>
          </a:xfrm>
          <a:prstGeom prst="rect">
            <a:avLst/>
          </a:prstGeom>
        </p:spPr>
      </p:pic>
      <p:sp>
        <p:nvSpPr>
          <p:cNvPr id="4" name="Anello 3">
            <a:extLst>
              <a:ext uri="{FF2B5EF4-FFF2-40B4-BE49-F238E27FC236}">
                <a16:creationId xmlns:a16="http://schemas.microsoft.com/office/drawing/2014/main" id="{BD1435FA-6580-9246-BD84-4B9B800F4C4B}"/>
              </a:ext>
            </a:extLst>
          </p:cNvPr>
          <p:cNvSpPr/>
          <p:nvPr/>
        </p:nvSpPr>
        <p:spPr>
          <a:xfrm>
            <a:off x="2570922" y="702031"/>
            <a:ext cx="7835495" cy="5460564"/>
          </a:xfrm>
          <a:prstGeom prst="donut">
            <a:avLst>
              <a:gd name="adj" fmla="val 87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Anello 6">
            <a:extLst>
              <a:ext uri="{FF2B5EF4-FFF2-40B4-BE49-F238E27FC236}">
                <a16:creationId xmlns:a16="http://schemas.microsoft.com/office/drawing/2014/main" id="{6E4EA46D-0407-6943-9987-0FE600B4869B}"/>
              </a:ext>
            </a:extLst>
          </p:cNvPr>
          <p:cNvSpPr/>
          <p:nvPr/>
        </p:nvSpPr>
        <p:spPr>
          <a:xfrm>
            <a:off x="3140765" y="2887752"/>
            <a:ext cx="927652" cy="1757417"/>
          </a:xfrm>
          <a:prstGeom prst="donut">
            <a:avLst>
              <a:gd name="adj" fmla="val 338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Anello 17">
            <a:extLst>
              <a:ext uri="{FF2B5EF4-FFF2-40B4-BE49-F238E27FC236}">
                <a16:creationId xmlns:a16="http://schemas.microsoft.com/office/drawing/2014/main" id="{073923DB-320A-8B41-9331-F91BEAFD08FD}"/>
              </a:ext>
            </a:extLst>
          </p:cNvPr>
          <p:cNvSpPr/>
          <p:nvPr/>
        </p:nvSpPr>
        <p:spPr>
          <a:xfrm>
            <a:off x="6845313" y="2887752"/>
            <a:ext cx="927652" cy="1757417"/>
          </a:xfrm>
          <a:prstGeom prst="donut">
            <a:avLst>
              <a:gd name="adj" fmla="val 338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arrotondato 9">
            <a:extLst>
              <a:ext uri="{FF2B5EF4-FFF2-40B4-BE49-F238E27FC236}">
                <a16:creationId xmlns:a16="http://schemas.microsoft.com/office/drawing/2014/main" id="{5E72BEC4-2631-494E-83F2-AB283CB32697}"/>
              </a:ext>
            </a:extLst>
          </p:cNvPr>
          <p:cNvSpPr/>
          <p:nvPr/>
        </p:nvSpPr>
        <p:spPr>
          <a:xfrm>
            <a:off x="6210189" y="5066146"/>
            <a:ext cx="2197900" cy="1611285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8F6894-9758-394C-9CD9-81262E6FF635}"/>
              </a:ext>
            </a:extLst>
          </p:cNvPr>
          <p:cNvSpPr txBox="1"/>
          <p:nvPr/>
        </p:nvSpPr>
        <p:spPr>
          <a:xfrm>
            <a:off x="6210189" y="4805417"/>
            <a:ext cx="217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endParaRPr lang="it-IT" dirty="0">
              <a:latin typeface="Palatino" pitchFamily="2" charset="77"/>
              <a:ea typeface="Palatino" pitchFamily="2" charset="77"/>
            </a:endParaRPr>
          </a:p>
          <a:p>
            <a:pPr algn="ctr"/>
            <a:r>
              <a:rPr lang="it-IT" b="1" dirty="0">
                <a:solidFill>
                  <a:srgbClr val="FFC000"/>
                </a:solidFill>
                <a:latin typeface="Palatino" pitchFamily="2" charset="77"/>
                <a:ea typeface="Palatino" pitchFamily="2" charset="77"/>
              </a:rPr>
              <a:t>2) Installazione Semaforo Attuato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420A03C-E9FA-B44E-9B10-16CE798E5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71" y="4468405"/>
            <a:ext cx="2150636" cy="2389595"/>
          </a:xfrm>
          <a:prstGeom prst="rect">
            <a:avLst/>
          </a:prstGeom>
        </p:spPr>
      </p:pic>
      <p:pic>
        <p:nvPicPr>
          <p:cNvPr id="3" name="Immagine 2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7FF5378B-068D-4BF6-A52B-0855505D9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064" y="5610124"/>
            <a:ext cx="4124163" cy="109169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2E2F018-F571-4AA2-B955-D488ABDE7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292" y="2139286"/>
            <a:ext cx="322886" cy="283787"/>
          </a:xfrm>
          <a:prstGeom prst="rect">
            <a:avLst/>
          </a:prstGeom>
        </p:spPr>
      </p:pic>
      <p:sp>
        <p:nvSpPr>
          <p:cNvPr id="25" name="Ovale 24">
            <a:extLst>
              <a:ext uri="{FF2B5EF4-FFF2-40B4-BE49-F238E27FC236}">
                <a16:creationId xmlns:a16="http://schemas.microsoft.com/office/drawing/2014/main" id="{3FC750A2-4E75-404A-9E6F-855238A655A3}"/>
              </a:ext>
            </a:extLst>
          </p:cNvPr>
          <p:cNvSpPr/>
          <p:nvPr/>
        </p:nvSpPr>
        <p:spPr>
          <a:xfrm>
            <a:off x="4585535" y="1768880"/>
            <a:ext cx="914400" cy="9144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8" grpId="0" animBg="1"/>
      <p:bldP spid="10" grpId="0" animBg="1"/>
      <p:bldP spid="11" grpId="0"/>
      <p:bldP spid="2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20_TF16411253.potx" id="{D9768FE8-470A-49B9-A52D-5DE781B9AEF7}" vid="{D6860DA0-FAE6-4E23-B055-DF3764F85D8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b0879af-3eba-417a-a55a-ffe6dcd6ca77"/>
    <ds:schemaRef ds:uri="http://purl.org/dc/terms/"/>
    <ds:schemaRef ds:uri="http://schemas.microsoft.com/sharepoint/v3"/>
    <ds:schemaRef ds:uri="6dc4bcd6-49db-4c07-9060-8acfc67cef9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geometrica</Template>
  <TotalTime>0</TotalTime>
  <Words>446</Words>
  <Application>Microsoft Office PowerPoint</Application>
  <PresentationFormat>Widescreen</PresentationFormat>
  <Paragraphs>128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Corbel</vt:lpstr>
      <vt:lpstr>Palatino</vt:lpstr>
      <vt:lpstr>Palatino Linotype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2019-06-03T19:00:17Z</dcterms:created>
  <dcterms:modified xsi:type="dcterms:W3CDTF">2019-06-16T08:28:41Z</dcterms:modified>
</cp:coreProperties>
</file>