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1"/>
  </p:notesMasterIdLst>
  <p:sldIdLst>
    <p:sldId id="256" r:id="rId2"/>
    <p:sldId id="271" r:id="rId3"/>
    <p:sldId id="272" r:id="rId4"/>
    <p:sldId id="257" r:id="rId5"/>
    <p:sldId id="259" r:id="rId6"/>
    <p:sldId id="265" r:id="rId7"/>
    <p:sldId id="268" r:id="rId8"/>
    <p:sldId id="276" r:id="rId9"/>
    <p:sldId id="267" r:id="rId10"/>
    <p:sldId id="275" r:id="rId11"/>
    <p:sldId id="277" r:id="rId12"/>
    <p:sldId id="278" r:id="rId13"/>
    <p:sldId id="279" r:id="rId14"/>
    <p:sldId id="270" r:id="rId15"/>
    <p:sldId id="269" r:id="rId16"/>
    <p:sldId id="280" r:id="rId17"/>
    <p:sldId id="282" r:id="rId18"/>
    <p:sldId id="266" r:id="rId19"/>
    <p:sldId id="283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Grafico</a:t>
            </a:r>
            <a:r>
              <a:rPr lang="en-US" baseline="0"/>
              <a:t> di riepilogo </a:t>
            </a:r>
            <a:r>
              <a:rPr lang="en-US"/>
              <a:t>[%]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'Grafici parziali'!$G$84:$G$85</c:f>
              <c:strCache>
                <c:ptCount val="1"/>
                <c:pt idx="0">
                  <c:v>Variazioni [%]</c:v>
                </c:pt>
              </c:strCache>
            </c:strRef>
          </c:tx>
          <c:invertIfNegative val="0"/>
          <c:cat>
            <c:multiLvlStrRef>
              <c:f>'Grafico riassuntivo'!$A$4:$C$12</c:f>
              <c:multiLvlStrCache>
                <c:ptCount val="9"/>
                <c:lvl>
                  <c:pt idx="0">
                    <c:v>[km/h]</c:v>
                  </c:pt>
                  <c:pt idx="1">
                    <c:v>[s]</c:v>
                  </c:pt>
                  <c:pt idx="2">
                    <c:v>[v]</c:v>
                  </c:pt>
                  <c:pt idx="3">
                    <c:v>[h]</c:v>
                  </c:pt>
                  <c:pt idx="4">
                    <c:v>[h]</c:v>
                  </c:pt>
                  <c:pt idx="5">
                    <c:v>[s/km]</c:v>
                  </c:pt>
                  <c:pt idx="6">
                    <c:v>[g/km]</c:v>
                  </c:pt>
                  <c:pt idx="7">
                    <c:v>[l/km]</c:v>
                  </c:pt>
                  <c:pt idx="8">
                    <c:v>[sec]</c:v>
                  </c:pt>
                </c:lvl>
                <c:lvl>
                  <c:pt idx="0">
                    <c:v>Vel.Cum.</c:v>
                  </c:pt>
                  <c:pt idx="1">
                    <c:v>Tem.Cum.</c:v>
                  </c:pt>
                  <c:pt idx="2">
                    <c:v>Veic.Usc.Cum.</c:v>
                  </c:pt>
                  <c:pt idx="3">
                    <c:v>Tem.Speso</c:v>
                  </c:pt>
                  <c:pt idx="4">
                    <c:v>Ritardo</c:v>
                  </c:pt>
                  <c:pt idx="5">
                    <c:v>Travel Time</c:v>
                  </c:pt>
                  <c:pt idx="6">
                    <c:v>CO2</c:v>
                  </c:pt>
                  <c:pt idx="7">
                    <c:v>Consumi</c:v>
                  </c:pt>
                  <c:pt idx="8">
                    <c:v>TTC</c:v>
                  </c:pt>
                </c:lvl>
                <c:lvl>
                  <c:pt idx="0">
                    <c:v>PRESTAZIONI</c:v>
                  </c:pt>
                  <c:pt idx="6">
                    <c:v>INQUINANTI</c:v>
                  </c:pt>
                  <c:pt idx="8">
                    <c:v>SICUREZZA</c:v>
                  </c:pt>
                </c:lvl>
              </c:multiLvlStrCache>
            </c:multiLvlStrRef>
          </c:cat>
          <c:val>
            <c:numRef>
              <c:f>'Grafico riassuntivo'!$G$4:$G$12</c:f>
              <c:numCache>
                <c:formatCode>0.00%</c:formatCode>
                <c:ptCount val="9"/>
                <c:pt idx="0">
                  <c:v>0.2125990650683289</c:v>
                </c:pt>
                <c:pt idx="1">
                  <c:v>0.27000103204954434</c:v>
                </c:pt>
                <c:pt idx="2">
                  <c:v>1.4502307185234015E-2</c:v>
                </c:pt>
                <c:pt idx="3">
                  <c:v>0.30018133796987601</c:v>
                </c:pt>
                <c:pt idx="4">
                  <c:v>0.902554364884811</c:v>
                </c:pt>
                <c:pt idx="5">
                  <c:v>0.27000085999122364</c:v>
                </c:pt>
                <c:pt idx="6">
                  <c:v>0.17474259342187748</c:v>
                </c:pt>
                <c:pt idx="7">
                  <c:v>0.65787271401264991</c:v>
                </c:pt>
                <c:pt idx="8">
                  <c:v>4.9114392651446293E-2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24-4236-8606-617B97B5F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2301568"/>
        <c:axId val="262303104"/>
      </c:barChart>
      <c:catAx>
        <c:axId val="262301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2303104"/>
        <c:crosses val="autoZero"/>
        <c:auto val="1"/>
        <c:lblAlgn val="ctr"/>
        <c:lblOffset val="100"/>
        <c:noMultiLvlLbl val="0"/>
      </c:catAx>
      <c:valAx>
        <c:axId val="2623031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Variazione</a:t>
                </a:r>
                <a:r>
                  <a:rPr lang="it-IT" baseline="0"/>
                  <a:t> [%]</a:t>
                </a:r>
                <a:endParaRPr lang="it-IT"/>
              </a:p>
            </c:rich>
          </c:tx>
          <c:layout/>
          <c:overlay val="0"/>
        </c:title>
        <c:numFmt formatCode="0.00%" sourceLinked="1"/>
        <c:majorTickMark val="none"/>
        <c:minorTickMark val="none"/>
        <c:tickLblPos val="nextTo"/>
        <c:crossAx val="2623015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41E69-CA56-4076-A5EE-FB805FBA0BC4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6707E-B171-4C10-8641-3C3860350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64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6707E-B171-4C10-8641-3C386035049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99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FD0B109-F183-4D6F-84CD-742789EFAA06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630FDF6-F8D1-4164-A6D6-BC5FCC76EE73}" type="slidenum">
              <a:rPr lang="it-IT" smtClean="0"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73" y="188640"/>
            <a:ext cx="1317848" cy="141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03648" y="1662753"/>
            <a:ext cx="7543800" cy="165618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4400" dirty="0">
                <a:latin typeface="Calibri"/>
                <a:ea typeface="Times New Roman"/>
                <a:cs typeface="Calibri"/>
              </a:rPr>
              <a:t> </a:t>
            </a: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5400" b="1" dirty="0">
                <a:latin typeface="Calibri"/>
                <a:ea typeface="Calibri"/>
                <a:cs typeface="Calibri"/>
              </a:rPr>
              <a:t> </a:t>
            </a: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1400" dirty="0">
                <a:solidFill>
                  <a:srgbClr val="675E47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it-IT" sz="1400" dirty="0">
                <a:solidFill>
                  <a:srgbClr val="675E47"/>
                </a:solidFill>
                <a:latin typeface="Calibri"/>
                <a:ea typeface="Calibri"/>
                <a:cs typeface="Times New Roman"/>
              </a:rPr>
            </a:b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4400" dirty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4400" dirty="0" smtClean="0">
                <a:latin typeface="Calibri"/>
                <a:ea typeface="Calibri"/>
                <a:cs typeface="Times New Roman"/>
              </a:rPr>
              <a:t/>
            </a:r>
            <a:br>
              <a:rPr lang="it-IT" sz="4400" dirty="0" smtClean="0">
                <a:latin typeface="Calibri"/>
                <a:ea typeface="Calibri"/>
                <a:cs typeface="Times New Roman"/>
              </a:rPr>
            </a:br>
            <a:r>
              <a:rPr lang="it-IT" sz="2400" dirty="0" smtClean="0">
                <a:solidFill>
                  <a:srgbClr val="675E47"/>
                </a:solidFill>
                <a:latin typeface="Calibri"/>
                <a:ea typeface="Arial"/>
                <a:cs typeface="Calibri"/>
              </a:rPr>
              <a:t>Dipartimento </a:t>
            </a:r>
            <a:r>
              <a:rPr lang="it-IT" sz="2400" dirty="0">
                <a:solidFill>
                  <a:srgbClr val="675E47"/>
                </a:solidFill>
                <a:latin typeface="Calibri"/>
                <a:ea typeface="Arial"/>
                <a:cs typeface="Calibri"/>
              </a:rPr>
              <a:t>di Ingegneria Civile</a:t>
            </a:r>
            <a:r>
              <a:rPr lang="it-IT" sz="2400" dirty="0">
                <a:solidFill>
                  <a:srgbClr val="675E47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it-IT" sz="2400" dirty="0">
                <a:solidFill>
                  <a:srgbClr val="675E47"/>
                </a:solidFill>
                <a:latin typeface="Calibri"/>
                <a:ea typeface="Calibri"/>
                <a:cs typeface="Times New Roman"/>
              </a:rPr>
            </a:br>
            <a:r>
              <a:rPr lang="it-IT" sz="2400" b="1" dirty="0">
                <a:solidFill>
                  <a:srgbClr val="675E47"/>
                </a:solidFill>
                <a:latin typeface="Calibri"/>
                <a:ea typeface="Arial"/>
                <a:cs typeface="Calibri"/>
              </a:rPr>
              <a:t>Laurea Magistrale in Ingegneria Civile - Trasporti</a:t>
            </a:r>
            <a:r>
              <a:rPr lang="it-IT" sz="2400" dirty="0">
                <a:solidFill>
                  <a:srgbClr val="675E47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it-IT" sz="2400" dirty="0">
                <a:solidFill>
                  <a:srgbClr val="675E47"/>
                </a:solidFill>
                <a:latin typeface="Calibri"/>
                <a:ea typeface="Calibri"/>
                <a:cs typeface="Times New Roman"/>
              </a:rPr>
            </a:br>
            <a:r>
              <a:rPr lang="it-IT" sz="2400" b="1" dirty="0">
                <a:solidFill>
                  <a:srgbClr val="0070C0"/>
                </a:solidFill>
                <a:latin typeface="Georgia"/>
                <a:ea typeface="Calibri"/>
                <a:cs typeface="Times New Roman"/>
              </a:rPr>
              <a:t>Laboratorio di Analisi e Progettazione dei Trasporti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87624" y="3413745"/>
            <a:ext cx="7704855" cy="1066800"/>
          </a:xfrm>
        </p:spPr>
        <p:txBody>
          <a:bodyPr>
            <a:norm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  <a:latin typeface="+mj-lt"/>
              </a:rPr>
              <a:t>STUDIO DELLA RETE STRADALE DELL’ AREA DELL’ OSPEDALE DI COSENZA</a:t>
            </a:r>
            <a:endParaRPr lang="it-IT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Immagin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8640"/>
            <a:ext cx="3096344" cy="10081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478548" y="4509120"/>
            <a:ext cx="3665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+mj-lt"/>
              </a:rPr>
              <a:t>STUDENTI</a:t>
            </a:r>
          </a:p>
          <a:p>
            <a:pPr algn="ctr"/>
            <a:r>
              <a:rPr lang="it-IT" dirty="0" smtClean="0">
                <a:latin typeface="+mj-lt"/>
              </a:rPr>
              <a:t>CERMINARA VINCENZO - 193288</a:t>
            </a:r>
          </a:p>
          <a:p>
            <a:pPr algn="ctr"/>
            <a:r>
              <a:rPr lang="it-IT" dirty="0" smtClean="0">
                <a:latin typeface="+mj-lt"/>
              </a:rPr>
              <a:t>MERAVIGLIA ELISA - 195948</a:t>
            </a:r>
          </a:p>
          <a:p>
            <a:pPr algn="ctr"/>
            <a:r>
              <a:rPr lang="it-IT" dirty="0" smtClean="0">
                <a:latin typeface="+mj-lt"/>
              </a:rPr>
              <a:t>MICELI GIADA </a:t>
            </a:r>
            <a:r>
              <a:rPr lang="it-IT" smtClean="0">
                <a:latin typeface="+mj-lt"/>
              </a:rPr>
              <a:t>- 204471</a:t>
            </a:r>
            <a:endParaRPr lang="it-IT" dirty="0"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15616" y="4786119"/>
            <a:ext cx="295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DOCENTI</a:t>
            </a:r>
          </a:p>
          <a:p>
            <a:r>
              <a:rPr lang="it-IT" dirty="0" err="1" smtClean="0"/>
              <a:t>Prog</a:t>
            </a:r>
            <a:r>
              <a:rPr lang="it-IT" dirty="0" smtClean="0"/>
              <a:t>. Ing. Vittorio </a:t>
            </a:r>
            <a:r>
              <a:rPr lang="it-IT" dirty="0" err="1" smtClean="0"/>
              <a:t>Astarita</a:t>
            </a:r>
            <a:endParaRPr lang="it-IT" dirty="0" smtClean="0"/>
          </a:p>
          <a:p>
            <a:r>
              <a:rPr lang="it-IT" dirty="0" smtClean="0"/>
              <a:t>Ing. Vincenzo Pasquale </a:t>
            </a:r>
            <a:r>
              <a:rPr lang="it-IT" dirty="0" err="1" smtClean="0"/>
              <a:t>Giofrè</a:t>
            </a:r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45" y="188640"/>
            <a:ext cx="1152128" cy="150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701180" y="602128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+mj-lt"/>
              </a:rPr>
              <a:t>ANNO ACCADEMICO 2018-2019</a:t>
            </a: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17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41" y="1412777"/>
            <a:ext cx="7899719" cy="4320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STATO DI PROGETTO:  Elaborazione della proposta progettuale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30641" y="701364"/>
            <a:ext cx="7848872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sz="24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INTERVENTO D2</a:t>
            </a:r>
            <a:endParaRPr lang="it-IT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18333" y="2606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INTERVENTI PROPOSTI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31353" y="5629643"/>
            <a:ext cx="844208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dirty="0" smtClean="0">
                <a:latin typeface="Calibri"/>
                <a:ea typeface="Calibri"/>
                <a:cs typeface="Calibri"/>
              </a:rPr>
              <a:t>Una </a:t>
            </a:r>
            <a:r>
              <a:rPr lang="it-IT" dirty="0">
                <a:latin typeface="Calibri"/>
                <a:ea typeface="Calibri"/>
                <a:cs typeface="Calibri"/>
              </a:rPr>
              <a:t>corsia preferenziale ad uso esclusivo delle autoambulanze nel primo tratto della Strada Statale 19 delle </a:t>
            </a:r>
            <a:r>
              <a:rPr lang="it-IT" dirty="0" err="1">
                <a:latin typeface="Calibri"/>
                <a:ea typeface="Calibri"/>
                <a:cs typeface="Calibri"/>
              </a:rPr>
              <a:t>Calabrie</a:t>
            </a:r>
            <a:r>
              <a:rPr lang="it-IT" dirty="0">
                <a:latin typeface="Calibri"/>
                <a:ea typeface="Calibri"/>
                <a:cs typeface="Calibri"/>
              </a:rPr>
              <a:t> e raddoppio della sede stradale e la realizzazione di un asse viario a due corsie sul secondo tratto della stessa (dall’altezza dell’ingresso del pronto soccorso</a:t>
            </a:r>
            <a:r>
              <a:rPr lang="it-IT" dirty="0" smtClean="0">
                <a:latin typeface="Calibri"/>
                <a:ea typeface="Calibri"/>
                <a:cs typeface="Calibri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7090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41" y="1412777"/>
            <a:ext cx="7899719" cy="4320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STATO DI PROGETTO:  Elaborazione della proposta progettuale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30641" y="701364"/>
            <a:ext cx="7848872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sz="24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INTERVENTO D3</a:t>
            </a:r>
            <a:endParaRPr lang="it-IT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18333" y="2606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INTERVENTI PROPOSTI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004441" y="5949280"/>
            <a:ext cx="8139559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dirty="0" smtClean="0">
                <a:latin typeface="Calibri"/>
                <a:ea typeface="Calibri"/>
                <a:cs typeface="Calibri"/>
              </a:rPr>
              <a:t>Inversione </a:t>
            </a:r>
            <a:r>
              <a:rPr lang="it-IT" dirty="0">
                <a:latin typeface="Calibri"/>
                <a:ea typeface="Calibri"/>
                <a:cs typeface="Calibri"/>
              </a:rPr>
              <a:t>del senso di marcia del senso unico già presente su Via Pola e Via Gorizia.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it-IT" dirty="0" smtClean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42" y="1412777"/>
            <a:ext cx="7899718" cy="4319999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STATO DI PROGETTO:  Elaborazione della proposta progettuale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30641" y="701364"/>
            <a:ext cx="7848872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sz="24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INTERVENTO D4</a:t>
            </a:r>
            <a:endParaRPr lang="it-IT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18333" y="2606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INTERVENTI PROPOSTI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004441" y="5949280"/>
            <a:ext cx="813955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dirty="0" smtClean="0">
                <a:latin typeface="Calibri"/>
                <a:ea typeface="Calibri"/>
                <a:cs typeface="Calibri"/>
              </a:rPr>
              <a:t>Raddoppio </a:t>
            </a:r>
            <a:r>
              <a:rPr lang="it-IT" dirty="0">
                <a:latin typeface="Calibri"/>
                <a:ea typeface="Calibri"/>
                <a:cs typeface="Calibri"/>
              </a:rPr>
              <a:t>di corsia su Via Fiume</a:t>
            </a:r>
            <a:r>
              <a:rPr lang="it-IT" dirty="0" smtClean="0">
                <a:latin typeface="Calibri"/>
                <a:ea typeface="Calibri"/>
                <a:cs typeface="Calibri"/>
              </a:rPr>
              <a:t>.</a:t>
            </a:r>
            <a:endParaRPr lang="it-IT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42" y="1412777"/>
            <a:ext cx="7899718" cy="4320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STATO DI PROGETTO:  Elaborazione della proposta progettuale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30641" y="701364"/>
            <a:ext cx="7848872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sz="24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INTERVENTO D5</a:t>
            </a:r>
            <a:endParaRPr lang="it-IT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18333" y="2606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INTERVENTI PROPOSTI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004441" y="5949280"/>
            <a:ext cx="813955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dirty="0" smtClean="0">
                <a:latin typeface="Calibri"/>
                <a:ea typeface="Calibri"/>
              </a:rPr>
              <a:t>Raddoppio </a:t>
            </a:r>
            <a:r>
              <a:rPr lang="it-IT" dirty="0">
                <a:latin typeface="Calibri"/>
                <a:ea typeface="Calibri"/>
              </a:rPr>
              <a:t>di corsia sul restante tratto di Via Felice </a:t>
            </a:r>
            <a:r>
              <a:rPr lang="it-IT" dirty="0" smtClean="0">
                <a:latin typeface="Calibri"/>
                <a:ea typeface="Calibri"/>
              </a:rPr>
              <a:t>Migliore.</a:t>
            </a:r>
            <a:r>
              <a:rPr lang="it-IT" dirty="0" smtClean="0">
                <a:latin typeface="Calibri"/>
                <a:ea typeface="Calibri"/>
                <a:cs typeface="Calibri"/>
              </a:rPr>
              <a:t>  </a:t>
            </a:r>
            <a:endParaRPr lang="it-IT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5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STATO DI PROGETTO:  Simulazione della rete allo stato di progetto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483768" y="31719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Si è passati alla Simulazione dello scenario di progetto: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Stato di proget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7848" y="2132856"/>
            <a:ext cx="7052400" cy="431959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46" y="966129"/>
            <a:ext cx="1152128" cy="1026187"/>
          </a:xfrm>
          <a:prstGeom prst="rect">
            <a:avLst/>
          </a:prstGeom>
        </p:spPr>
      </p:pic>
      <p:sp>
        <p:nvSpPr>
          <p:cNvPr id="6" name="Fumetto 4 10"/>
          <p:cNvSpPr/>
          <p:nvPr/>
        </p:nvSpPr>
        <p:spPr>
          <a:xfrm flipH="1">
            <a:off x="1114708" y="119914"/>
            <a:ext cx="1958733" cy="135930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336928 w 1956197"/>
              <a:gd name="connsiteY0" fmla="*/ 1334663 h 1005381"/>
              <a:gd name="connsiteX1" fmla="*/ 309001 w 1956197"/>
              <a:gd name="connsiteY1" fmla="*/ 1362590 h 1005381"/>
              <a:gd name="connsiteX2" fmla="*/ 281074 w 1956197"/>
              <a:gd name="connsiteY2" fmla="*/ 1334663 h 1005381"/>
              <a:gd name="connsiteX3" fmla="*/ 309001 w 1956197"/>
              <a:gd name="connsiteY3" fmla="*/ 1306736 h 1005381"/>
              <a:gd name="connsiteX4" fmla="*/ 336928 w 1956197"/>
              <a:gd name="connsiteY4" fmla="*/ 1334663 h 1005381"/>
              <a:gd name="connsiteX0" fmla="*/ 451679 w 1956197"/>
              <a:gd name="connsiteY0" fmla="*/ 1226704 h 1005381"/>
              <a:gd name="connsiteX1" fmla="*/ 395824 w 1956197"/>
              <a:gd name="connsiteY1" fmla="*/ 1282559 h 1005381"/>
              <a:gd name="connsiteX2" fmla="*/ 339969 w 1956197"/>
              <a:gd name="connsiteY2" fmla="*/ 1226704 h 1005381"/>
              <a:gd name="connsiteX3" fmla="*/ 395824 w 1956197"/>
              <a:gd name="connsiteY3" fmla="*/ 1170849 h 1005381"/>
              <a:gd name="connsiteX4" fmla="*/ 451679 w 1956197"/>
              <a:gd name="connsiteY4" fmla="*/ 1226704 h 1005381"/>
              <a:gd name="connsiteX0" fmla="*/ 601435 w 1956197"/>
              <a:gd name="connsiteY0" fmla="*/ 1075220 h 1005381"/>
              <a:gd name="connsiteX1" fmla="*/ 517653 w 1956197"/>
              <a:gd name="connsiteY1" fmla="*/ 1159002 h 1005381"/>
              <a:gd name="connsiteX2" fmla="*/ 433871 w 1956197"/>
              <a:gd name="connsiteY2" fmla="*/ 1075220 h 1005381"/>
              <a:gd name="connsiteX3" fmla="*/ 517653 w 1956197"/>
              <a:gd name="connsiteY3" fmla="*/ 991438 h 1005381"/>
              <a:gd name="connsiteX4" fmla="*/ 601435 w 1956197"/>
              <a:gd name="connsiteY4" fmla="*/ 1075220 h 1005381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8408"/>
              <a:gd name="connsiteX1" fmla="*/ 5659 w 43256"/>
              <a:gd name="connsiteY1" fmla="*/ 6766 h 58408"/>
              <a:gd name="connsiteX2" fmla="*/ 14041 w 43256"/>
              <a:gd name="connsiteY2" fmla="*/ 5061 h 58408"/>
              <a:gd name="connsiteX3" fmla="*/ 22492 w 43256"/>
              <a:gd name="connsiteY3" fmla="*/ 3291 h 58408"/>
              <a:gd name="connsiteX4" fmla="*/ 25785 w 43256"/>
              <a:gd name="connsiteY4" fmla="*/ 59 h 58408"/>
              <a:gd name="connsiteX5" fmla="*/ 29869 w 43256"/>
              <a:gd name="connsiteY5" fmla="*/ 2340 h 58408"/>
              <a:gd name="connsiteX6" fmla="*/ 35499 w 43256"/>
              <a:gd name="connsiteY6" fmla="*/ 549 h 58408"/>
              <a:gd name="connsiteX7" fmla="*/ 38354 w 43256"/>
              <a:gd name="connsiteY7" fmla="*/ 5435 h 58408"/>
              <a:gd name="connsiteX8" fmla="*/ 42018 w 43256"/>
              <a:gd name="connsiteY8" fmla="*/ 10177 h 58408"/>
              <a:gd name="connsiteX9" fmla="*/ 41854 w 43256"/>
              <a:gd name="connsiteY9" fmla="*/ 15319 h 58408"/>
              <a:gd name="connsiteX10" fmla="*/ 43052 w 43256"/>
              <a:gd name="connsiteY10" fmla="*/ 23181 h 58408"/>
              <a:gd name="connsiteX11" fmla="*/ 37440 w 43256"/>
              <a:gd name="connsiteY11" fmla="*/ 30063 h 58408"/>
              <a:gd name="connsiteX12" fmla="*/ 35431 w 43256"/>
              <a:gd name="connsiteY12" fmla="*/ 35960 h 58408"/>
              <a:gd name="connsiteX13" fmla="*/ 28591 w 43256"/>
              <a:gd name="connsiteY13" fmla="*/ 36674 h 58408"/>
              <a:gd name="connsiteX14" fmla="*/ 23703 w 43256"/>
              <a:gd name="connsiteY14" fmla="*/ 42965 h 58408"/>
              <a:gd name="connsiteX15" fmla="*/ 16516 w 43256"/>
              <a:gd name="connsiteY15" fmla="*/ 39125 h 58408"/>
              <a:gd name="connsiteX16" fmla="*/ 5840 w 43256"/>
              <a:gd name="connsiteY16" fmla="*/ 35331 h 58408"/>
              <a:gd name="connsiteX17" fmla="*/ 1146 w 43256"/>
              <a:gd name="connsiteY17" fmla="*/ 31109 h 58408"/>
              <a:gd name="connsiteX18" fmla="*/ 2149 w 43256"/>
              <a:gd name="connsiteY18" fmla="*/ 25410 h 58408"/>
              <a:gd name="connsiteX19" fmla="*/ 31 w 43256"/>
              <a:gd name="connsiteY19" fmla="*/ 19563 h 58408"/>
              <a:gd name="connsiteX20" fmla="*/ 3899 w 43256"/>
              <a:gd name="connsiteY20" fmla="*/ 14366 h 58408"/>
              <a:gd name="connsiteX21" fmla="*/ 3936 w 43256"/>
              <a:gd name="connsiteY21" fmla="*/ 14229 h 58408"/>
              <a:gd name="connsiteX0" fmla="*/ 338558 w 1958733"/>
              <a:gd name="connsiteY0" fmla="*/ 1331382 h 1359309"/>
              <a:gd name="connsiteX1" fmla="*/ 310631 w 1958733"/>
              <a:gd name="connsiteY1" fmla="*/ 1359309 h 1359309"/>
              <a:gd name="connsiteX2" fmla="*/ 282704 w 1958733"/>
              <a:gd name="connsiteY2" fmla="*/ 1331382 h 1359309"/>
              <a:gd name="connsiteX3" fmla="*/ 310631 w 1958733"/>
              <a:gd name="connsiteY3" fmla="*/ 1303455 h 1359309"/>
              <a:gd name="connsiteX4" fmla="*/ 338558 w 1958733"/>
              <a:gd name="connsiteY4" fmla="*/ 1331382 h 1359309"/>
              <a:gd name="connsiteX0" fmla="*/ 453309 w 1958733"/>
              <a:gd name="connsiteY0" fmla="*/ 1223423 h 1359309"/>
              <a:gd name="connsiteX1" fmla="*/ 397454 w 1958733"/>
              <a:gd name="connsiteY1" fmla="*/ 1279278 h 1359309"/>
              <a:gd name="connsiteX2" fmla="*/ 341599 w 1958733"/>
              <a:gd name="connsiteY2" fmla="*/ 1223423 h 1359309"/>
              <a:gd name="connsiteX3" fmla="*/ 397454 w 1958733"/>
              <a:gd name="connsiteY3" fmla="*/ 1167568 h 1359309"/>
              <a:gd name="connsiteX4" fmla="*/ 453309 w 1958733"/>
              <a:gd name="connsiteY4" fmla="*/ 1223423 h 1359309"/>
              <a:gd name="connsiteX0" fmla="*/ 603065 w 1958733"/>
              <a:gd name="connsiteY0" fmla="*/ 1071939 h 1359309"/>
              <a:gd name="connsiteX1" fmla="*/ 519283 w 1958733"/>
              <a:gd name="connsiteY1" fmla="*/ 1155721 h 1359309"/>
              <a:gd name="connsiteX2" fmla="*/ 435501 w 1958733"/>
              <a:gd name="connsiteY2" fmla="*/ 1071939 h 1359309"/>
              <a:gd name="connsiteX3" fmla="*/ 519283 w 1958733"/>
              <a:gd name="connsiteY3" fmla="*/ 988157 h 1359309"/>
              <a:gd name="connsiteX4" fmla="*/ 603065 w 1958733"/>
              <a:gd name="connsiteY4" fmla="*/ 1071939 h 1359309"/>
              <a:gd name="connsiteX0" fmla="*/ 4729 w 43256"/>
              <a:gd name="connsiteY0" fmla="*/ 26036 h 58408"/>
              <a:gd name="connsiteX1" fmla="*/ 2196 w 43256"/>
              <a:gd name="connsiteY1" fmla="*/ 25239 h 58408"/>
              <a:gd name="connsiteX2" fmla="*/ 6964 w 43256"/>
              <a:gd name="connsiteY2" fmla="*/ 34758 h 58408"/>
              <a:gd name="connsiteX3" fmla="*/ 5856 w 43256"/>
              <a:gd name="connsiteY3" fmla="*/ 35139 h 58408"/>
              <a:gd name="connsiteX4" fmla="*/ 16514 w 43256"/>
              <a:gd name="connsiteY4" fmla="*/ 38949 h 58408"/>
              <a:gd name="connsiteX5" fmla="*/ 15846 w 43256"/>
              <a:gd name="connsiteY5" fmla="*/ 37209 h 58408"/>
              <a:gd name="connsiteX6" fmla="*/ 28863 w 43256"/>
              <a:gd name="connsiteY6" fmla="*/ 34610 h 58408"/>
              <a:gd name="connsiteX7" fmla="*/ 28596 w 43256"/>
              <a:gd name="connsiteY7" fmla="*/ 36519 h 58408"/>
              <a:gd name="connsiteX8" fmla="*/ 35718 w 43256"/>
              <a:gd name="connsiteY8" fmla="*/ 30671 h 58408"/>
              <a:gd name="connsiteX9" fmla="*/ 37416 w 43256"/>
              <a:gd name="connsiteY9" fmla="*/ 29949 h 58408"/>
              <a:gd name="connsiteX10" fmla="*/ 41834 w 43256"/>
              <a:gd name="connsiteY10" fmla="*/ 15213 h 58408"/>
              <a:gd name="connsiteX11" fmla="*/ 40386 w 43256"/>
              <a:gd name="connsiteY11" fmla="*/ 17889 h 58408"/>
              <a:gd name="connsiteX12" fmla="*/ 38360 w 43256"/>
              <a:gd name="connsiteY12" fmla="*/ 5285 h 58408"/>
              <a:gd name="connsiteX13" fmla="*/ 38436 w 43256"/>
              <a:gd name="connsiteY13" fmla="*/ 6549 h 58408"/>
              <a:gd name="connsiteX14" fmla="*/ 29114 w 43256"/>
              <a:gd name="connsiteY14" fmla="*/ 3811 h 58408"/>
              <a:gd name="connsiteX15" fmla="*/ 29856 w 43256"/>
              <a:gd name="connsiteY15" fmla="*/ 2199 h 58408"/>
              <a:gd name="connsiteX16" fmla="*/ 22177 w 43256"/>
              <a:gd name="connsiteY16" fmla="*/ 4579 h 58408"/>
              <a:gd name="connsiteX17" fmla="*/ 22536 w 43256"/>
              <a:gd name="connsiteY17" fmla="*/ 3189 h 58408"/>
              <a:gd name="connsiteX18" fmla="*/ 14036 w 43256"/>
              <a:gd name="connsiteY18" fmla="*/ 5051 h 58408"/>
              <a:gd name="connsiteX19" fmla="*/ 15336 w 43256"/>
              <a:gd name="connsiteY19" fmla="*/ 6399 h 58408"/>
              <a:gd name="connsiteX20" fmla="*/ 4163 w 43256"/>
              <a:gd name="connsiteY20" fmla="*/ 15648 h 58408"/>
              <a:gd name="connsiteX21" fmla="*/ 3936 w 43256"/>
              <a:gd name="connsiteY21" fmla="*/ 14229 h 5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58408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58733" h="1359309">
                <a:moveTo>
                  <a:pt x="338558" y="1331382"/>
                </a:moveTo>
                <a:cubicBezTo>
                  <a:pt x="338558" y="1346806"/>
                  <a:pt x="326055" y="1359309"/>
                  <a:pt x="310631" y="1359309"/>
                </a:cubicBezTo>
                <a:cubicBezTo>
                  <a:pt x="295207" y="1359309"/>
                  <a:pt x="282704" y="1346806"/>
                  <a:pt x="282704" y="1331382"/>
                </a:cubicBezTo>
                <a:cubicBezTo>
                  <a:pt x="282704" y="1315958"/>
                  <a:pt x="295207" y="1303455"/>
                  <a:pt x="310631" y="1303455"/>
                </a:cubicBezTo>
                <a:cubicBezTo>
                  <a:pt x="326055" y="1303455"/>
                  <a:pt x="338558" y="1315958"/>
                  <a:pt x="338558" y="1331382"/>
                </a:cubicBezTo>
                <a:close/>
              </a:path>
              <a:path w="1958733" h="1359309">
                <a:moveTo>
                  <a:pt x="453309" y="1223423"/>
                </a:moveTo>
                <a:cubicBezTo>
                  <a:pt x="453309" y="1254271"/>
                  <a:pt x="428302" y="1279278"/>
                  <a:pt x="397454" y="1279278"/>
                </a:cubicBezTo>
                <a:cubicBezTo>
                  <a:pt x="366606" y="1279278"/>
                  <a:pt x="341599" y="1254271"/>
                  <a:pt x="341599" y="1223423"/>
                </a:cubicBezTo>
                <a:cubicBezTo>
                  <a:pt x="341599" y="1192575"/>
                  <a:pt x="366606" y="1167568"/>
                  <a:pt x="397454" y="1167568"/>
                </a:cubicBezTo>
                <a:cubicBezTo>
                  <a:pt x="428302" y="1167568"/>
                  <a:pt x="453309" y="1192575"/>
                  <a:pt x="453309" y="1223423"/>
                </a:cubicBezTo>
                <a:close/>
              </a:path>
              <a:path w="1958733" h="1359309">
                <a:moveTo>
                  <a:pt x="603065" y="1071939"/>
                </a:moveTo>
                <a:cubicBezTo>
                  <a:pt x="603065" y="1118211"/>
                  <a:pt x="565555" y="1155721"/>
                  <a:pt x="519283" y="1155721"/>
                </a:cubicBezTo>
                <a:cubicBezTo>
                  <a:pt x="473011" y="1155721"/>
                  <a:pt x="435501" y="1118211"/>
                  <a:pt x="435501" y="1071939"/>
                </a:cubicBezTo>
                <a:cubicBezTo>
                  <a:pt x="435501" y="1025667"/>
                  <a:pt x="473011" y="988157"/>
                  <a:pt x="519283" y="988157"/>
                </a:cubicBezTo>
                <a:cubicBezTo>
                  <a:pt x="565555" y="988157"/>
                  <a:pt x="603065" y="1025667"/>
                  <a:pt x="603065" y="1071939"/>
                </a:cubicBezTo>
                <a:close/>
              </a:path>
              <a:path w="43256" h="58408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5718" y="30671"/>
                </a:moveTo>
                <a:cubicBezTo>
                  <a:pt x="37722" y="31999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E7F8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233137" y="197246"/>
            <a:ext cx="172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VIA alle SIMULAZIONI !!!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963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Confronto tra STATO ATTUALE e STATO DI PROGETTO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8" y="11663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Tramite con i risultati ottenuti dalle simulazione si passa al confronto tra i due scenari:</a:t>
            </a:r>
            <a:endParaRPr lang="it-IT" dirty="0">
              <a:solidFill>
                <a:srgbClr val="0070C0"/>
              </a:solidFill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390850"/>
              </p:ext>
            </p:extLst>
          </p:nvPr>
        </p:nvGraphicFramePr>
        <p:xfrm>
          <a:off x="1856353" y="908720"/>
          <a:ext cx="6295389" cy="2690817"/>
        </p:xfrm>
        <a:graphic>
          <a:graphicData uri="http://schemas.openxmlformats.org/drawingml/2006/table">
            <a:tbl>
              <a:tblPr firstRow="1" firstCol="1" bandRow="1"/>
              <a:tblGrid>
                <a:gridCol w="850160"/>
                <a:gridCol w="850160"/>
                <a:gridCol w="767247"/>
                <a:gridCol w="972727"/>
                <a:gridCol w="972727"/>
                <a:gridCol w="692144"/>
                <a:gridCol w="692144"/>
                <a:gridCol w="498080"/>
              </a:tblGrid>
              <a:tr h="17716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Parametri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Unità di misura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STATO ATTUALE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STATO DI PROGETTO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Variazioni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Variazioni [%]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80"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PRESTAZIONI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Vel.Cum.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[km/h]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15,63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19,85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0,21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21,26%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653,0%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17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Tem.Cum.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[s]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1294,22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1019,07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27,00%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Veic.Usc.Cum</a:t>
                      </a:r>
                      <a:r>
                        <a:rPr lang="it-IT" sz="11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[v]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2990,00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3034,00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1,45%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StopVeicoli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[sec]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44652,00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8031,00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4,56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456,00%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Tem.Speso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[h]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189,91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146,07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0,30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30,02%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Ritardo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[h]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73,34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38,55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0,90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90,26%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Travel Time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[s/km]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230,37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181,40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27,00%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018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INQUINANTI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CO2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[g/km]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334,07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284,38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17,47%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83,3%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17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Consumi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[l/km]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0,66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65,79%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0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SICUREZZA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C4591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TTC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[sec]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20,66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21,73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4,91%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4,9%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170180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GUADAGNO TOTALE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741,2%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794770"/>
              </p:ext>
            </p:extLst>
          </p:nvPr>
        </p:nvGraphicFramePr>
        <p:xfrm>
          <a:off x="1943983" y="3717032"/>
          <a:ext cx="6120130" cy="2870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15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48180"/>
            <a:ext cx="7394593" cy="216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77072"/>
            <a:ext cx="7394593" cy="2160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Confronto tra STATO ATTUALE e STATO DI PROGETTO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8" y="11663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Infine possiamo fare un ulteriore confronto tramite i diagrammi restituiti dal software «TRITONE» :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39852" y="78374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B050"/>
                </a:solidFill>
              </a:rPr>
              <a:t>VELOCITA’ MEDIA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19672" y="35730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Stato attuale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628484" y="63813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Stato di progetto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 rot="20842316">
            <a:off x="1998296" y="1520092"/>
            <a:ext cx="432048" cy="985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3" name="Ovale 12"/>
          <p:cNvSpPr/>
          <p:nvPr/>
        </p:nvSpPr>
        <p:spPr>
          <a:xfrm rot="20842316">
            <a:off x="1998298" y="4256396"/>
            <a:ext cx="432048" cy="98551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4" name="Ovale 13"/>
          <p:cNvSpPr/>
          <p:nvPr/>
        </p:nvSpPr>
        <p:spPr>
          <a:xfrm rot="5117264">
            <a:off x="2769585" y="854415"/>
            <a:ext cx="432048" cy="14577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Ovale 14"/>
          <p:cNvSpPr/>
          <p:nvPr/>
        </p:nvSpPr>
        <p:spPr>
          <a:xfrm rot="5117264">
            <a:off x="2769585" y="3610828"/>
            <a:ext cx="432048" cy="14577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7996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66726"/>
            <a:ext cx="7394593" cy="216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9941"/>
            <a:ext cx="7394593" cy="2160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Confronto tra STATO ATTUALE e STATO DI PROGETTO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8" y="11663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Infine possiamo fare un ulteriore confronto tramite i diagrammi restituiti dal software «TRITONE» :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39852" y="78374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B050"/>
                </a:solidFill>
              </a:rPr>
              <a:t>TEMPO SPESO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19672" y="35730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Stato attuale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628484" y="63813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Stato di progetto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 rot="20842316">
            <a:off x="1998296" y="1520092"/>
            <a:ext cx="432048" cy="985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3" name="Ovale 12"/>
          <p:cNvSpPr/>
          <p:nvPr/>
        </p:nvSpPr>
        <p:spPr>
          <a:xfrm rot="20842316">
            <a:off x="1998298" y="4256396"/>
            <a:ext cx="432048" cy="98551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4" name="Ovale 13"/>
          <p:cNvSpPr/>
          <p:nvPr/>
        </p:nvSpPr>
        <p:spPr>
          <a:xfrm rot="5117264">
            <a:off x="2769585" y="854415"/>
            <a:ext cx="432048" cy="14577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Ovale 14"/>
          <p:cNvSpPr/>
          <p:nvPr/>
        </p:nvSpPr>
        <p:spPr>
          <a:xfrm rot="5117264">
            <a:off x="2769585" y="3610828"/>
            <a:ext cx="432048" cy="14577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55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312856" cy="70609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>
                <a:solidFill>
                  <a:srgbClr val="0070C0"/>
                </a:solidFill>
              </a:rPr>
              <a:t>VALUTAZIONE ECONOMICA</a:t>
            </a:r>
            <a:endParaRPr lang="it-IT" sz="20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75656" y="1028699"/>
            <a:ext cx="7498080" cy="744117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it-IT" sz="1800" dirty="0"/>
              <a:t>D</a:t>
            </a:r>
            <a:r>
              <a:rPr lang="it-IT" sz="1800" dirty="0" smtClean="0"/>
              <a:t>opo </a:t>
            </a:r>
            <a:r>
              <a:rPr lang="it-IT" sz="1800" dirty="0"/>
              <a:t>la redazione del computo metrico estimativo </a:t>
            </a:r>
            <a:r>
              <a:rPr lang="it-IT" sz="1800" dirty="0" smtClean="0"/>
              <a:t>si è stimata una </a:t>
            </a:r>
            <a:r>
              <a:rPr lang="it-IT" sz="1800" dirty="0"/>
              <a:t>spesa per il committente </a:t>
            </a:r>
            <a:r>
              <a:rPr lang="it-IT" sz="1800" dirty="0" smtClean="0"/>
              <a:t>di 6444 Euro.</a:t>
            </a:r>
            <a:endParaRPr lang="it-IT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9EFA2501-5942-4A53-AC50-BE68D926D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780028"/>
            <a:ext cx="3726430" cy="2370206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 rot="16200000">
            <a:off x="-2943708" y="3051212"/>
            <a:ext cx="6858000" cy="755576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800" dirty="0" smtClean="0">
                <a:solidFill>
                  <a:srgbClr val="FF0000"/>
                </a:solidFill>
              </a:rPr>
              <a:t>PREVISIONE DI SPESA E COCLUSIONI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768015" y="278046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CONCLUSIONI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948035" y="322981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 gli interventi proposti la rete avrà i seguenti benefici: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539810" y="4437112"/>
            <a:ext cx="7344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Riduzione del tempo perso nel tratto congestionato nell’ area della rotatoria in Via della Repubblica con conseguente aumento della velocità media;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it-IT" dirty="0" smtClean="0"/>
              <a:t>Riduzione del tempo perso </a:t>
            </a:r>
            <a:r>
              <a:rPr lang="it-IT" dirty="0" smtClean="0">
                <a:solidFill>
                  <a:prstClr val="black"/>
                </a:solidFill>
              </a:rPr>
              <a:t>nel </a:t>
            </a:r>
            <a:r>
              <a:rPr lang="it-IT" dirty="0">
                <a:solidFill>
                  <a:prstClr val="black"/>
                </a:solidFill>
              </a:rPr>
              <a:t>tratto congestionato </a:t>
            </a:r>
            <a:r>
              <a:rPr lang="it-IT" dirty="0" smtClean="0">
                <a:solidFill>
                  <a:prstClr val="black"/>
                </a:solidFill>
              </a:rPr>
              <a:t>di in Via Felice Migliori con </a:t>
            </a:r>
            <a:r>
              <a:rPr lang="it-IT" dirty="0">
                <a:solidFill>
                  <a:prstClr val="black"/>
                </a:solidFill>
              </a:rPr>
              <a:t>conseguente aumento della velocità </a:t>
            </a:r>
            <a:r>
              <a:rPr lang="it-IT" dirty="0" smtClean="0">
                <a:solidFill>
                  <a:prstClr val="black"/>
                </a:solidFill>
              </a:rPr>
              <a:t>media;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prstClr val="black"/>
                </a:solidFill>
              </a:rPr>
              <a:t>Diminuzione dei consumi per gli utenti su tutta la rete e conseguente diminuzione di CO2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prstClr val="black"/>
                </a:solidFill>
              </a:rPr>
              <a:t>Diminuzione del tempo dovuto agli STOP dei veicoli</a:t>
            </a:r>
          </a:p>
          <a:p>
            <a:pPr lvl="0"/>
            <a:endParaRPr lang="it-IT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38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764704"/>
            <a:ext cx="8352928" cy="4800600"/>
          </a:xfrm>
        </p:spPr>
        <p:txBody>
          <a:bodyPr>
            <a:normAutofit fontScale="85000" lnSpcReduction="10000"/>
          </a:bodyPr>
          <a:lstStyle/>
          <a:p>
            <a:pPr marL="82296" indent="0" algn="ctr">
              <a:buNone/>
            </a:pPr>
            <a:endParaRPr lang="it-IT" dirty="0"/>
          </a:p>
          <a:p>
            <a:pPr marL="82296" indent="0" algn="ctr">
              <a:buNone/>
            </a:pPr>
            <a:endParaRPr lang="it-IT" dirty="0" smtClean="0"/>
          </a:p>
          <a:p>
            <a:pPr marL="82296" indent="0" algn="ctr">
              <a:buNone/>
            </a:pPr>
            <a:r>
              <a:rPr lang="it-IT" sz="9600" dirty="0" smtClean="0">
                <a:solidFill>
                  <a:srgbClr val="0070C0"/>
                </a:solidFill>
              </a:rPr>
              <a:t>GRAZIE</a:t>
            </a:r>
          </a:p>
          <a:p>
            <a:pPr marL="82296" indent="0" algn="ctr">
              <a:buNone/>
            </a:pPr>
            <a:r>
              <a:rPr lang="it-IT" sz="9600" dirty="0" smtClean="0">
                <a:solidFill>
                  <a:srgbClr val="0070C0"/>
                </a:solidFill>
              </a:rPr>
              <a:t> PER </a:t>
            </a:r>
          </a:p>
          <a:p>
            <a:pPr marL="82296" indent="0" algn="ctr">
              <a:buNone/>
            </a:pPr>
            <a:r>
              <a:rPr lang="it-IT" sz="9600" dirty="0" smtClean="0">
                <a:solidFill>
                  <a:srgbClr val="0070C0"/>
                </a:solidFill>
              </a:rPr>
              <a:t>L’ ATTENZIONE !</a:t>
            </a:r>
            <a:endParaRPr lang="it-IT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21497"/>
            <a:ext cx="749808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Inquadramento Territoriale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44764" y="845517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it-IT" sz="2000" dirty="0" smtClean="0"/>
              <a:t>L’ area di intervento oggetto di studio si trova nella zona a Sud di Cosenza nei pressi dello svincolo Autostradale della A2.</a:t>
            </a: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16C0D2E1-B370-4448-8EEE-CE3736D35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20" y="1609041"/>
            <a:ext cx="2636939" cy="32191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8FC47963-DE95-4764-9572-B27E788B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22" y="2060848"/>
            <a:ext cx="2409708" cy="2891590"/>
          </a:xfrm>
          <a:prstGeom prst="rect">
            <a:avLst/>
          </a:prstGeom>
        </p:spPr>
      </p:pic>
      <p:pic>
        <p:nvPicPr>
          <p:cNvPr id="6" name="Elemento grafico 20" descr="Lente di ingrandimento">
            <a:extLst>
              <a:ext uri="{FF2B5EF4-FFF2-40B4-BE49-F238E27FC236}">
                <a16:creationId xmlns="" xmlns:a16="http://schemas.microsoft.com/office/drawing/2014/main" id="{13F895D0-1741-4A77-987F-07F22FF3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3768" y="2466716"/>
            <a:ext cx="828221" cy="82822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03831" y="602128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 particolare l’ area è quella a servizio dell’ Ospedale Civile della città di Cosenza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30" y="3717032"/>
            <a:ext cx="2405432" cy="180407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 rot="16200000">
            <a:off x="-2943028" y="3213564"/>
            <a:ext cx="6858001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5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INQUADRAMENTO TERRITORIALE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33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99" y="5381412"/>
            <a:ext cx="1872000" cy="1404000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35" y="5375376"/>
            <a:ext cx="1872000" cy="1404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95" y="2171617"/>
            <a:ext cx="7835090" cy="314366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32" y="-260496"/>
            <a:ext cx="749808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Inquadramento Territoriale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86" y="667014"/>
            <a:ext cx="1871999" cy="1404000"/>
          </a:xfrm>
        </p:spPr>
      </p:pic>
      <p:sp>
        <p:nvSpPr>
          <p:cNvPr id="10" name="Rettangolo 9"/>
          <p:cNvSpPr/>
          <p:nvPr/>
        </p:nvSpPr>
        <p:spPr>
          <a:xfrm rot="16200000">
            <a:off x="-2943028" y="3213564"/>
            <a:ext cx="6858001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5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INQUADRAMENTO TERRITORIALE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95" y="678414"/>
            <a:ext cx="1872001" cy="1404000"/>
          </a:xfrm>
          <a:prstGeom prst="rect">
            <a:avLst/>
          </a:prstGeom>
        </p:spPr>
      </p:pic>
      <p:sp>
        <p:nvSpPr>
          <p:cNvPr id="16" name="Stella a 5 punte 15"/>
          <p:cNvSpPr/>
          <p:nvPr/>
        </p:nvSpPr>
        <p:spPr>
          <a:xfrm>
            <a:off x="8619473" y="725339"/>
            <a:ext cx="216024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17"/>
          <p:cNvSpPr/>
          <p:nvPr/>
        </p:nvSpPr>
        <p:spPr>
          <a:xfrm>
            <a:off x="4923024" y="6514554"/>
            <a:ext cx="216024" cy="216024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tella a 5 punte 22"/>
          <p:cNvSpPr/>
          <p:nvPr/>
        </p:nvSpPr>
        <p:spPr>
          <a:xfrm>
            <a:off x="2242304" y="2456256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tella a 5 punte 23"/>
          <p:cNvSpPr/>
          <p:nvPr/>
        </p:nvSpPr>
        <p:spPr>
          <a:xfrm>
            <a:off x="4588497" y="2456256"/>
            <a:ext cx="216024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5 punte 16"/>
          <p:cNvSpPr/>
          <p:nvPr/>
        </p:nvSpPr>
        <p:spPr>
          <a:xfrm>
            <a:off x="1983773" y="3635438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Stella a 5 punte 44"/>
          <p:cNvSpPr/>
          <p:nvPr/>
        </p:nvSpPr>
        <p:spPr>
          <a:xfrm>
            <a:off x="1143795" y="6525344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Stella a 5 punte 49"/>
          <p:cNvSpPr/>
          <p:nvPr/>
        </p:nvSpPr>
        <p:spPr>
          <a:xfrm>
            <a:off x="2065529" y="4558121"/>
            <a:ext cx="216024" cy="216024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5" name="Immagin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85" y="5375376"/>
            <a:ext cx="1872000" cy="1404000"/>
          </a:xfrm>
          <a:prstGeom prst="rect">
            <a:avLst/>
          </a:prstGeom>
        </p:spPr>
      </p:pic>
      <p:sp>
        <p:nvSpPr>
          <p:cNvPr id="56" name="Stella a 5 punte 55"/>
          <p:cNvSpPr/>
          <p:nvPr/>
        </p:nvSpPr>
        <p:spPr>
          <a:xfrm>
            <a:off x="3941799" y="3851462"/>
            <a:ext cx="216024" cy="21602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Stella a 5 punte 56"/>
          <p:cNvSpPr/>
          <p:nvPr/>
        </p:nvSpPr>
        <p:spPr>
          <a:xfrm>
            <a:off x="8626684" y="6515384"/>
            <a:ext cx="216024" cy="21602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Stella a 5 punte 58"/>
          <p:cNvSpPr/>
          <p:nvPr/>
        </p:nvSpPr>
        <p:spPr>
          <a:xfrm>
            <a:off x="1251807" y="725339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0" name="Immagin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82" y="678414"/>
            <a:ext cx="1872000" cy="1404000"/>
          </a:xfrm>
          <a:prstGeom prst="rect">
            <a:avLst/>
          </a:prstGeom>
        </p:spPr>
      </p:pic>
      <p:sp>
        <p:nvSpPr>
          <p:cNvPr id="61" name="Stella a 5 punte 60"/>
          <p:cNvSpPr/>
          <p:nvPr/>
        </p:nvSpPr>
        <p:spPr>
          <a:xfrm>
            <a:off x="5002787" y="752302"/>
            <a:ext cx="216024" cy="216024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tella a 5 punte 61"/>
          <p:cNvSpPr/>
          <p:nvPr/>
        </p:nvSpPr>
        <p:spPr>
          <a:xfrm>
            <a:off x="4440164" y="3140968"/>
            <a:ext cx="216024" cy="216024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2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0" animBg="1"/>
      <p:bldP spid="24" grpId="0" animBg="1"/>
      <p:bldP spid="17" grpId="0" animBg="1"/>
      <p:bldP spid="45" grpId="0" animBg="1"/>
      <p:bldP spid="50" grpId="0" animBg="1"/>
      <p:bldP spid="56" grpId="0" animBg="1"/>
      <p:bldP spid="57" grpId="0" animBg="1"/>
      <p:bldP spid="59" grpId="0" animBg="1"/>
      <p:bldP spid="61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32" y="0"/>
            <a:ext cx="7620000" cy="95436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</a:rPr>
              <a:t>Per il miglioramento delle prestazioni della rete stradale riguardante l’ area dell’ Ospedale di Cosenza il procedimento prevede 3 fasi progettuali: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5196" y="844352"/>
            <a:ext cx="8098804" cy="5897016"/>
          </a:xfrm>
        </p:spPr>
        <p:txBody>
          <a:bodyPr>
            <a:normAutofit/>
          </a:bodyPr>
          <a:lstStyle/>
          <a:p>
            <a:pPr marL="114300" indent="0" algn="ctr">
              <a:buClr>
                <a:srgbClr val="3891A7"/>
              </a:buClr>
              <a:buNone/>
            </a:pPr>
            <a:r>
              <a:rPr lang="it-IT" sz="2100" dirty="0">
                <a:solidFill>
                  <a:srgbClr val="FF0000"/>
                </a:solidFill>
              </a:rPr>
              <a:t>FASE </a:t>
            </a:r>
            <a:r>
              <a:rPr lang="it-IT" sz="2100" dirty="0" smtClean="0">
                <a:solidFill>
                  <a:srgbClr val="FF0000"/>
                </a:solidFill>
              </a:rPr>
              <a:t>1</a:t>
            </a:r>
            <a:endParaRPr lang="it-IT" sz="21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it-IT" sz="2200" dirty="0">
                <a:latin typeface="+mj-lt"/>
              </a:rPr>
              <a:t>Rilievo dei flussi veicolari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it-IT" sz="2200" dirty="0">
                <a:latin typeface="+mj-lt"/>
              </a:rPr>
              <a:t>Creazione della matrice Origine-Destinazione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it-IT" sz="2200" dirty="0">
                <a:latin typeface="+mj-lt"/>
              </a:rPr>
              <a:t>Ricostruzione della rete stradale di studio attraverso il software «TRITONE»</a:t>
            </a:r>
          </a:p>
          <a:p>
            <a:pPr marL="114300" lvl="0" indent="0" algn="ctr">
              <a:buClr>
                <a:srgbClr val="3891A7"/>
              </a:buClr>
              <a:buNone/>
            </a:pPr>
            <a:r>
              <a:rPr lang="it-IT" sz="2000" dirty="0">
                <a:solidFill>
                  <a:srgbClr val="FF0000"/>
                </a:solidFill>
              </a:rPr>
              <a:t>FASE 2</a:t>
            </a: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prstClr val="black"/>
                </a:solidFill>
              </a:rPr>
              <a:t>Simulazione dello STATO ATTUALE con diversi modelli di </a:t>
            </a:r>
            <a:r>
              <a:rPr lang="it-IT" sz="2200" dirty="0" smtClean="0">
                <a:solidFill>
                  <a:prstClr val="black"/>
                </a:solidFill>
              </a:rPr>
              <a:t>car-</a:t>
            </a:r>
            <a:r>
              <a:rPr lang="it-IT" sz="2200" dirty="0" err="1" smtClean="0">
                <a:solidFill>
                  <a:prstClr val="black"/>
                </a:solidFill>
              </a:rPr>
              <a:t>following</a:t>
            </a:r>
            <a:endParaRPr lang="it-IT" sz="2200" dirty="0">
              <a:solidFill>
                <a:prstClr val="black"/>
              </a:solidFill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prstClr val="black"/>
                </a:solidFill>
              </a:rPr>
              <a:t>Scelta dell’ adeguato modello di </a:t>
            </a:r>
            <a:r>
              <a:rPr lang="it-IT" sz="2200" dirty="0" smtClean="0">
                <a:solidFill>
                  <a:prstClr val="black"/>
                </a:solidFill>
              </a:rPr>
              <a:t>car-</a:t>
            </a:r>
            <a:r>
              <a:rPr lang="it-IT" sz="2200" dirty="0" err="1" smtClean="0">
                <a:solidFill>
                  <a:prstClr val="black"/>
                </a:solidFill>
              </a:rPr>
              <a:t>following</a:t>
            </a:r>
            <a:endParaRPr lang="it-IT" sz="2200" dirty="0">
              <a:solidFill>
                <a:prstClr val="black"/>
              </a:solidFill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prstClr val="black"/>
                </a:solidFill>
              </a:rPr>
              <a:t>Individuazione delle criticità dello STATO </a:t>
            </a:r>
            <a:r>
              <a:rPr lang="it-IT" sz="2200" dirty="0" smtClean="0">
                <a:solidFill>
                  <a:prstClr val="black"/>
                </a:solidFill>
              </a:rPr>
              <a:t>ATTUALE</a:t>
            </a:r>
            <a:endParaRPr lang="it-IT" sz="2200" dirty="0">
              <a:solidFill>
                <a:prstClr val="black"/>
              </a:solidFill>
            </a:endParaRPr>
          </a:p>
          <a:p>
            <a:pPr marL="114300" lvl="0" indent="0" algn="ctr">
              <a:buClr>
                <a:srgbClr val="A9A57C"/>
              </a:buClr>
              <a:buNone/>
            </a:pPr>
            <a:r>
              <a:rPr lang="it-IT" sz="2000" dirty="0">
                <a:solidFill>
                  <a:srgbClr val="FF0000"/>
                </a:solidFill>
              </a:rPr>
              <a:t>FASE 3</a:t>
            </a:r>
            <a:endParaRPr lang="it-IT" sz="1300" dirty="0">
              <a:solidFill>
                <a:srgbClr val="000000"/>
              </a:solidFill>
              <a:latin typeface="Times New Roman"/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prstClr val="black"/>
                </a:solidFill>
              </a:rPr>
              <a:t>Elaborazione della proposta </a:t>
            </a:r>
            <a:r>
              <a:rPr lang="it-IT" sz="2200" dirty="0" smtClean="0">
                <a:solidFill>
                  <a:prstClr val="black"/>
                </a:solidFill>
              </a:rPr>
              <a:t>progettuale</a:t>
            </a:r>
            <a:endParaRPr lang="it-IT" sz="2200" dirty="0">
              <a:solidFill>
                <a:prstClr val="black"/>
              </a:solidFill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prstClr val="black"/>
                </a:solidFill>
              </a:rPr>
              <a:t>Simulazione dello STATO DI </a:t>
            </a:r>
            <a:r>
              <a:rPr lang="it-IT" sz="2200" dirty="0" smtClean="0">
                <a:solidFill>
                  <a:prstClr val="black"/>
                </a:solidFill>
              </a:rPr>
              <a:t>PROGETTO</a:t>
            </a:r>
            <a:endParaRPr lang="it-IT" sz="2200" dirty="0">
              <a:solidFill>
                <a:prstClr val="black"/>
              </a:solidFill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prstClr val="black"/>
                </a:solidFill>
              </a:rPr>
              <a:t>Confronto tra lo STATO ATTUALE e lo STATO DI </a:t>
            </a:r>
            <a:r>
              <a:rPr lang="it-IT" sz="2200" dirty="0" smtClean="0">
                <a:solidFill>
                  <a:prstClr val="black"/>
                </a:solidFill>
              </a:rPr>
              <a:t>PROGETTO</a:t>
            </a:r>
            <a:endParaRPr lang="it-IT" sz="2200" dirty="0">
              <a:solidFill>
                <a:prstClr val="black"/>
              </a:solidFill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prstClr val="black"/>
                </a:solidFill>
              </a:rPr>
              <a:t>Scelta della soluzione migliorativa al caso di studio</a:t>
            </a:r>
          </a:p>
          <a:p>
            <a:pPr>
              <a:buFont typeface="Wingdings" panose="05000000000000000000" pitchFamily="2" charset="2"/>
              <a:buChar char="ü"/>
            </a:pPr>
            <a:endParaRPr lang="it-IT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5" y="3414837"/>
            <a:ext cx="1250483" cy="208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 rot="16200000">
            <a:off x="-2943028" y="3213564"/>
            <a:ext cx="6858001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5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STUDIO DELLA RETE STRADALE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0054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4" y="832325"/>
            <a:ext cx="3003330" cy="430605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742174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1- </a:t>
            </a:r>
            <a:r>
              <a:rPr lang="it-IT" sz="2800" dirty="0" smtClean="0">
                <a:solidFill>
                  <a:srgbClr val="0070C0"/>
                </a:solidFill>
              </a:rPr>
              <a:t>Rilevo, creazione matrice O-D, e creazione             della rete (Domanda </a:t>
            </a:r>
            <a:r>
              <a:rPr lang="it-IT" sz="2800" dirty="0">
                <a:solidFill>
                  <a:srgbClr val="0070C0"/>
                </a:solidFill>
              </a:rPr>
              <a:t>ed </a:t>
            </a:r>
            <a:r>
              <a:rPr lang="it-IT" sz="2800" dirty="0" err="1">
                <a:solidFill>
                  <a:srgbClr val="0070C0"/>
                </a:solidFill>
              </a:rPr>
              <a:t>Offeta</a:t>
            </a:r>
            <a:r>
              <a:rPr lang="it-IT" sz="2800" dirty="0">
                <a:solidFill>
                  <a:srgbClr val="0070C0"/>
                </a:solidFill>
              </a:rPr>
              <a:t>)</a:t>
            </a:r>
            <a:r>
              <a:rPr lang="it-IT" sz="2800" dirty="0" smtClean="0">
                <a:solidFill>
                  <a:srgbClr val="0070C0"/>
                </a:solidFill>
              </a:rPr>
              <a:t/>
            </a:r>
            <a:br>
              <a:rPr lang="it-IT" sz="2800" dirty="0" smtClean="0">
                <a:solidFill>
                  <a:srgbClr val="0070C0"/>
                </a:solidFill>
              </a:rPr>
            </a:br>
            <a:endParaRPr lang="it-IT" sz="2800" dirty="0">
              <a:solidFill>
                <a:srgbClr val="0070C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71" y="548120"/>
            <a:ext cx="35147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37" y="2304731"/>
            <a:ext cx="21431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75" y="2492895"/>
            <a:ext cx="1343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64" y="5085184"/>
            <a:ext cx="2298394" cy="161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067943" y="192748"/>
            <a:ext cx="356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smtClean="0">
                <a:solidFill>
                  <a:srgbClr val="0070C0"/>
                </a:solidFill>
              </a:rPr>
              <a:t>Rilievo del traffico e schematizzazione delle manovre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580352" y="146581"/>
            <a:ext cx="32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2</a:t>
            </a:r>
            <a:r>
              <a:rPr lang="it-IT" dirty="0" smtClean="0">
                <a:solidFill>
                  <a:srgbClr val="0070C0"/>
                </a:solidFill>
              </a:rPr>
              <a:t>.   Creazione delle matrici O/D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580353" y="4034572"/>
            <a:ext cx="431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3</a:t>
            </a:r>
            <a:r>
              <a:rPr lang="it-IT" dirty="0" smtClean="0">
                <a:solidFill>
                  <a:srgbClr val="0070C0"/>
                </a:solidFill>
              </a:rPr>
              <a:t>.   Ricostruzione della rete «TRITONE»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56" y="4437112"/>
            <a:ext cx="4398441" cy="23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84" y="4477707"/>
            <a:ext cx="1806193" cy="10771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38" y="5892755"/>
            <a:ext cx="416565" cy="4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765194" y="3047067"/>
            <a:ext cx="6858000" cy="763867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2 – </a:t>
            </a:r>
            <a:r>
              <a:rPr lang="it-IT" sz="2800" dirty="0" smtClean="0">
                <a:solidFill>
                  <a:srgbClr val="0070C0"/>
                </a:solidFill>
              </a:rPr>
              <a:t>STATO ATTUALE: Scelta del modello di car </a:t>
            </a:r>
            <a:r>
              <a:rPr lang="it-IT" sz="2800" dirty="0" err="1" smtClean="0">
                <a:solidFill>
                  <a:srgbClr val="0070C0"/>
                </a:solidFill>
              </a:rPr>
              <a:t>following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br>
              <a:rPr lang="it-IT" sz="2800" dirty="0" smtClean="0">
                <a:solidFill>
                  <a:srgbClr val="0070C0"/>
                </a:solidFill>
              </a:rPr>
            </a:b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45740" y="260648"/>
            <a:ext cx="7918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 riferimento allo STATO ATTUALE si procede alle simulazioni tramite software. Dai risultati dei set di 20 simulazioni con i vari modelli di car-</a:t>
            </a:r>
            <a:r>
              <a:rPr lang="it-IT" dirty="0" err="1" smtClean="0"/>
              <a:t>following</a:t>
            </a:r>
            <a:r>
              <a:rPr lang="it-IT" dirty="0" smtClean="0"/>
              <a:t> si ottengono i seguenti risultati: 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542607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542607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34" y="2708920"/>
            <a:ext cx="200025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07" y="5302900"/>
            <a:ext cx="1039411" cy="1039411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579149" y="5101679"/>
            <a:ext cx="1398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modello adottato è quello di </a:t>
            </a:r>
            <a:r>
              <a:rPr lang="it-IT" dirty="0" smtClean="0">
                <a:solidFill>
                  <a:srgbClr val="FF0000"/>
                </a:solidFill>
              </a:rPr>
              <a:t>GIPPS (AIMSUN)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umetto 4 3"/>
          <p:cNvSpPr/>
          <p:nvPr/>
        </p:nvSpPr>
        <p:spPr>
          <a:xfrm>
            <a:off x="6843534" y="1268760"/>
            <a:ext cx="2300466" cy="1173956"/>
          </a:xfrm>
          <a:prstGeom prst="cloudCallout">
            <a:avLst/>
          </a:prstGeom>
          <a:solidFill>
            <a:srgbClr val="E7F8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="" xmlns:a16="http://schemas.microsoft.com/office/drawing/2014/main" id="{57519980-D41E-4EE1-8ADE-5DBC7EA7C4C9}"/>
                  </a:ext>
                </a:extLst>
              </p:cNvPr>
              <p:cNvSpPr txBox="1"/>
              <p:nvPr/>
            </p:nvSpPr>
            <p:spPr>
              <a:xfrm>
                <a:off x="7033409" y="1556718"/>
                <a:ext cx="1944216" cy="468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i="1" dirty="0"/>
                  <a:t>RMSNE=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1200" b="1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sz="12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sz="1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it-IT" sz="12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den>
                        </m:f>
                        <m:r>
                          <a:rPr lang="it-IT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nary>
                          <m:naryPr>
                            <m:chr m:val="∑"/>
                            <m:ctrlPr>
                              <a:rPr lang="it-IT" sz="1200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it-IT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it-IT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it-IT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sup>
                          <m:e>
                            <m:sSup>
                              <m:sSupPr>
                                <m:ctrlPr>
                                  <a:rPr lang="it-IT" sz="1200" b="1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it-IT" sz="1200" b="1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it-IT" sz="1200" b="1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it-IT" sz="1200" b="1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2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r>
                                              <a:rPr lang="it-IT" sz="12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r>
                                          <a:rPr lang="it-IT" sz="12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200" b="1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2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𝒚</m:t>
                                            </m:r>
                                          </m:e>
                                          <m:sub>
                                            <m:r>
                                              <a:rPr lang="it-IT" sz="12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it-IT" sz="1200" b="1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2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𝒚</m:t>
                                            </m:r>
                                          </m:e>
                                          <m:sub>
                                            <m:r>
                                              <a:rPr lang="it-IT" sz="12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it-IT" sz="1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  <a:endParaRPr lang="it-IT" sz="1200" b="1" i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7519980-D41E-4EE1-8ADE-5DBC7EA7C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09" y="1556718"/>
                <a:ext cx="1944216" cy="468141"/>
              </a:xfrm>
              <a:prstGeom prst="rect">
                <a:avLst/>
              </a:prstGeom>
              <a:blipFill rotWithShape="1">
                <a:blip r:embed="rId6"/>
                <a:stretch>
                  <a:fillRect l="-313" t="-31169" b="-792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62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2 – </a:t>
            </a:r>
            <a:r>
              <a:rPr lang="it-IT" sz="2800" dirty="0" smtClean="0">
                <a:solidFill>
                  <a:srgbClr val="0070C0"/>
                </a:solidFill>
              </a:rPr>
              <a:t>STATO ATTUALE : </a:t>
            </a:r>
            <a:r>
              <a:rPr lang="it-IT" sz="2800" dirty="0">
                <a:solidFill>
                  <a:srgbClr val="0070C0"/>
                </a:solidFill>
              </a:rPr>
              <a:t>I</a:t>
            </a:r>
            <a:r>
              <a:rPr lang="it-IT" sz="2800" dirty="0" smtClean="0">
                <a:solidFill>
                  <a:srgbClr val="0070C0"/>
                </a:solidFill>
              </a:rPr>
              <a:t>ndividuazione delle criticità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11760" y="220559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Si è passati alla Simulazione dello scenario attuale all’ individuazione delle criticità presenti sulla rete: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8" name="Stato attua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9285" y="2204864"/>
            <a:ext cx="7053060" cy="43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41" y="966129"/>
            <a:ext cx="1152128" cy="1026187"/>
          </a:xfrm>
          <a:prstGeom prst="rect">
            <a:avLst/>
          </a:prstGeom>
        </p:spPr>
      </p:pic>
      <p:sp>
        <p:nvSpPr>
          <p:cNvPr id="11" name="Fumetto 4 10"/>
          <p:cNvSpPr/>
          <p:nvPr/>
        </p:nvSpPr>
        <p:spPr>
          <a:xfrm flipH="1">
            <a:off x="1114708" y="119914"/>
            <a:ext cx="1958733" cy="135930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336928 w 1956197"/>
              <a:gd name="connsiteY0" fmla="*/ 1334663 h 1005381"/>
              <a:gd name="connsiteX1" fmla="*/ 309001 w 1956197"/>
              <a:gd name="connsiteY1" fmla="*/ 1362590 h 1005381"/>
              <a:gd name="connsiteX2" fmla="*/ 281074 w 1956197"/>
              <a:gd name="connsiteY2" fmla="*/ 1334663 h 1005381"/>
              <a:gd name="connsiteX3" fmla="*/ 309001 w 1956197"/>
              <a:gd name="connsiteY3" fmla="*/ 1306736 h 1005381"/>
              <a:gd name="connsiteX4" fmla="*/ 336928 w 1956197"/>
              <a:gd name="connsiteY4" fmla="*/ 1334663 h 1005381"/>
              <a:gd name="connsiteX0" fmla="*/ 451679 w 1956197"/>
              <a:gd name="connsiteY0" fmla="*/ 1226704 h 1005381"/>
              <a:gd name="connsiteX1" fmla="*/ 395824 w 1956197"/>
              <a:gd name="connsiteY1" fmla="*/ 1282559 h 1005381"/>
              <a:gd name="connsiteX2" fmla="*/ 339969 w 1956197"/>
              <a:gd name="connsiteY2" fmla="*/ 1226704 h 1005381"/>
              <a:gd name="connsiteX3" fmla="*/ 395824 w 1956197"/>
              <a:gd name="connsiteY3" fmla="*/ 1170849 h 1005381"/>
              <a:gd name="connsiteX4" fmla="*/ 451679 w 1956197"/>
              <a:gd name="connsiteY4" fmla="*/ 1226704 h 1005381"/>
              <a:gd name="connsiteX0" fmla="*/ 601435 w 1956197"/>
              <a:gd name="connsiteY0" fmla="*/ 1075220 h 1005381"/>
              <a:gd name="connsiteX1" fmla="*/ 517653 w 1956197"/>
              <a:gd name="connsiteY1" fmla="*/ 1159002 h 1005381"/>
              <a:gd name="connsiteX2" fmla="*/ 433871 w 1956197"/>
              <a:gd name="connsiteY2" fmla="*/ 1075220 h 1005381"/>
              <a:gd name="connsiteX3" fmla="*/ 517653 w 1956197"/>
              <a:gd name="connsiteY3" fmla="*/ 991438 h 1005381"/>
              <a:gd name="connsiteX4" fmla="*/ 601435 w 1956197"/>
              <a:gd name="connsiteY4" fmla="*/ 1075220 h 1005381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8408"/>
              <a:gd name="connsiteX1" fmla="*/ 5659 w 43256"/>
              <a:gd name="connsiteY1" fmla="*/ 6766 h 58408"/>
              <a:gd name="connsiteX2" fmla="*/ 14041 w 43256"/>
              <a:gd name="connsiteY2" fmla="*/ 5061 h 58408"/>
              <a:gd name="connsiteX3" fmla="*/ 22492 w 43256"/>
              <a:gd name="connsiteY3" fmla="*/ 3291 h 58408"/>
              <a:gd name="connsiteX4" fmla="*/ 25785 w 43256"/>
              <a:gd name="connsiteY4" fmla="*/ 59 h 58408"/>
              <a:gd name="connsiteX5" fmla="*/ 29869 w 43256"/>
              <a:gd name="connsiteY5" fmla="*/ 2340 h 58408"/>
              <a:gd name="connsiteX6" fmla="*/ 35499 w 43256"/>
              <a:gd name="connsiteY6" fmla="*/ 549 h 58408"/>
              <a:gd name="connsiteX7" fmla="*/ 38354 w 43256"/>
              <a:gd name="connsiteY7" fmla="*/ 5435 h 58408"/>
              <a:gd name="connsiteX8" fmla="*/ 42018 w 43256"/>
              <a:gd name="connsiteY8" fmla="*/ 10177 h 58408"/>
              <a:gd name="connsiteX9" fmla="*/ 41854 w 43256"/>
              <a:gd name="connsiteY9" fmla="*/ 15319 h 58408"/>
              <a:gd name="connsiteX10" fmla="*/ 43052 w 43256"/>
              <a:gd name="connsiteY10" fmla="*/ 23181 h 58408"/>
              <a:gd name="connsiteX11" fmla="*/ 37440 w 43256"/>
              <a:gd name="connsiteY11" fmla="*/ 30063 h 58408"/>
              <a:gd name="connsiteX12" fmla="*/ 35431 w 43256"/>
              <a:gd name="connsiteY12" fmla="*/ 35960 h 58408"/>
              <a:gd name="connsiteX13" fmla="*/ 28591 w 43256"/>
              <a:gd name="connsiteY13" fmla="*/ 36674 h 58408"/>
              <a:gd name="connsiteX14" fmla="*/ 23703 w 43256"/>
              <a:gd name="connsiteY14" fmla="*/ 42965 h 58408"/>
              <a:gd name="connsiteX15" fmla="*/ 16516 w 43256"/>
              <a:gd name="connsiteY15" fmla="*/ 39125 h 58408"/>
              <a:gd name="connsiteX16" fmla="*/ 5840 w 43256"/>
              <a:gd name="connsiteY16" fmla="*/ 35331 h 58408"/>
              <a:gd name="connsiteX17" fmla="*/ 1146 w 43256"/>
              <a:gd name="connsiteY17" fmla="*/ 31109 h 58408"/>
              <a:gd name="connsiteX18" fmla="*/ 2149 w 43256"/>
              <a:gd name="connsiteY18" fmla="*/ 25410 h 58408"/>
              <a:gd name="connsiteX19" fmla="*/ 31 w 43256"/>
              <a:gd name="connsiteY19" fmla="*/ 19563 h 58408"/>
              <a:gd name="connsiteX20" fmla="*/ 3899 w 43256"/>
              <a:gd name="connsiteY20" fmla="*/ 14366 h 58408"/>
              <a:gd name="connsiteX21" fmla="*/ 3936 w 43256"/>
              <a:gd name="connsiteY21" fmla="*/ 14229 h 58408"/>
              <a:gd name="connsiteX0" fmla="*/ 338558 w 1958733"/>
              <a:gd name="connsiteY0" fmla="*/ 1331382 h 1359309"/>
              <a:gd name="connsiteX1" fmla="*/ 310631 w 1958733"/>
              <a:gd name="connsiteY1" fmla="*/ 1359309 h 1359309"/>
              <a:gd name="connsiteX2" fmla="*/ 282704 w 1958733"/>
              <a:gd name="connsiteY2" fmla="*/ 1331382 h 1359309"/>
              <a:gd name="connsiteX3" fmla="*/ 310631 w 1958733"/>
              <a:gd name="connsiteY3" fmla="*/ 1303455 h 1359309"/>
              <a:gd name="connsiteX4" fmla="*/ 338558 w 1958733"/>
              <a:gd name="connsiteY4" fmla="*/ 1331382 h 1359309"/>
              <a:gd name="connsiteX0" fmla="*/ 453309 w 1958733"/>
              <a:gd name="connsiteY0" fmla="*/ 1223423 h 1359309"/>
              <a:gd name="connsiteX1" fmla="*/ 397454 w 1958733"/>
              <a:gd name="connsiteY1" fmla="*/ 1279278 h 1359309"/>
              <a:gd name="connsiteX2" fmla="*/ 341599 w 1958733"/>
              <a:gd name="connsiteY2" fmla="*/ 1223423 h 1359309"/>
              <a:gd name="connsiteX3" fmla="*/ 397454 w 1958733"/>
              <a:gd name="connsiteY3" fmla="*/ 1167568 h 1359309"/>
              <a:gd name="connsiteX4" fmla="*/ 453309 w 1958733"/>
              <a:gd name="connsiteY4" fmla="*/ 1223423 h 1359309"/>
              <a:gd name="connsiteX0" fmla="*/ 603065 w 1958733"/>
              <a:gd name="connsiteY0" fmla="*/ 1071939 h 1359309"/>
              <a:gd name="connsiteX1" fmla="*/ 519283 w 1958733"/>
              <a:gd name="connsiteY1" fmla="*/ 1155721 h 1359309"/>
              <a:gd name="connsiteX2" fmla="*/ 435501 w 1958733"/>
              <a:gd name="connsiteY2" fmla="*/ 1071939 h 1359309"/>
              <a:gd name="connsiteX3" fmla="*/ 519283 w 1958733"/>
              <a:gd name="connsiteY3" fmla="*/ 988157 h 1359309"/>
              <a:gd name="connsiteX4" fmla="*/ 603065 w 1958733"/>
              <a:gd name="connsiteY4" fmla="*/ 1071939 h 1359309"/>
              <a:gd name="connsiteX0" fmla="*/ 4729 w 43256"/>
              <a:gd name="connsiteY0" fmla="*/ 26036 h 58408"/>
              <a:gd name="connsiteX1" fmla="*/ 2196 w 43256"/>
              <a:gd name="connsiteY1" fmla="*/ 25239 h 58408"/>
              <a:gd name="connsiteX2" fmla="*/ 6964 w 43256"/>
              <a:gd name="connsiteY2" fmla="*/ 34758 h 58408"/>
              <a:gd name="connsiteX3" fmla="*/ 5856 w 43256"/>
              <a:gd name="connsiteY3" fmla="*/ 35139 h 58408"/>
              <a:gd name="connsiteX4" fmla="*/ 16514 w 43256"/>
              <a:gd name="connsiteY4" fmla="*/ 38949 h 58408"/>
              <a:gd name="connsiteX5" fmla="*/ 15846 w 43256"/>
              <a:gd name="connsiteY5" fmla="*/ 37209 h 58408"/>
              <a:gd name="connsiteX6" fmla="*/ 28863 w 43256"/>
              <a:gd name="connsiteY6" fmla="*/ 34610 h 58408"/>
              <a:gd name="connsiteX7" fmla="*/ 28596 w 43256"/>
              <a:gd name="connsiteY7" fmla="*/ 36519 h 58408"/>
              <a:gd name="connsiteX8" fmla="*/ 35718 w 43256"/>
              <a:gd name="connsiteY8" fmla="*/ 30671 h 58408"/>
              <a:gd name="connsiteX9" fmla="*/ 37416 w 43256"/>
              <a:gd name="connsiteY9" fmla="*/ 29949 h 58408"/>
              <a:gd name="connsiteX10" fmla="*/ 41834 w 43256"/>
              <a:gd name="connsiteY10" fmla="*/ 15213 h 58408"/>
              <a:gd name="connsiteX11" fmla="*/ 40386 w 43256"/>
              <a:gd name="connsiteY11" fmla="*/ 17889 h 58408"/>
              <a:gd name="connsiteX12" fmla="*/ 38360 w 43256"/>
              <a:gd name="connsiteY12" fmla="*/ 5285 h 58408"/>
              <a:gd name="connsiteX13" fmla="*/ 38436 w 43256"/>
              <a:gd name="connsiteY13" fmla="*/ 6549 h 58408"/>
              <a:gd name="connsiteX14" fmla="*/ 29114 w 43256"/>
              <a:gd name="connsiteY14" fmla="*/ 3811 h 58408"/>
              <a:gd name="connsiteX15" fmla="*/ 29856 w 43256"/>
              <a:gd name="connsiteY15" fmla="*/ 2199 h 58408"/>
              <a:gd name="connsiteX16" fmla="*/ 22177 w 43256"/>
              <a:gd name="connsiteY16" fmla="*/ 4579 h 58408"/>
              <a:gd name="connsiteX17" fmla="*/ 22536 w 43256"/>
              <a:gd name="connsiteY17" fmla="*/ 3189 h 58408"/>
              <a:gd name="connsiteX18" fmla="*/ 14036 w 43256"/>
              <a:gd name="connsiteY18" fmla="*/ 5051 h 58408"/>
              <a:gd name="connsiteX19" fmla="*/ 15336 w 43256"/>
              <a:gd name="connsiteY19" fmla="*/ 6399 h 58408"/>
              <a:gd name="connsiteX20" fmla="*/ 4163 w 43256"/>
              <a:gd name="connsiteY20" fmla="*/ 15648 h 58408"/>
              <a:gd name="connsiteX21" fmla="*/ 3936 w 43256"/>
              <a:gd name="connsiteY21" fmla="*/ 14229 h 5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58408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58733" h="1359309">
                <a:moveTo>
                  <a:pt x="338558" y="1331382"/>
                </a:moveTo>
                <a:cubicBezTo>
                  <a:pt x="338558" y="1346806"/>
                  <a:pt x="326055" y="1359309"/>
                  <a:pt x="310631" y="1359309"/>
                </a:cubicBezTo>
                <a:cubicBezTo>
                  <a:pt x="295207" y="1359309"/>
                  <a:pt x="282704" y="1346806"/>
                  <a:pt x="282704" y="1331382"/>
                </a:cubicBezTo>
                <a:cubicBezTo>
                  <a:pt x="282704" y="1315958"/>
                  <a:pt x="295207" y="1303455"/>
                  <a:pt x="310631" y="1303455"/>
                </a:cubicBezTo>
                <a:cubicBezTo>
                  <a:pt x="326055" y="1303455"/>
                  <a:pt x="338558" y="1315958"/>
                  <a:pt x="338558" y="1331382"/>
                </a:cubicBezTo>
                <a:close/>
              </a:path>
              <a:path w="1958733" h="1359309">
                <a:moveTo>
                  <a:pt x="453309" y="1223423"/>
                </a:moveTo>
                <a:cubicBezTo>
                  <a:pt x="453309" y="1254271"/>
                  <a:pt x="428302" y="1279278"/>
                  <a:pt x="397454" y="1279278"/>
                </a:cubicBezTo>
                <a:cubicBezTo>
                  <a:pt x="366606" y="1279278"/>
                  <a:pt x="341599" y="1254271"/>
                  <a:pt x="341599" y="1223423"/>
                </a:cubicBezTo>
                <a:cubicBezTo>
                  <a:pt x="341599" y="1192575"/>
                  <a:pt x="366606" y="1167568"/>
                  <a:pt x="397454" y="1167568"/>
                </a:cubicBezTo>
                <a:cubicBezTo>
                  <a:pt x="428302" y="1167568"/>
                  <a:pt x="453309" y="1192575"/>
                  <a:pt x="453309" y="1223423"/>
                </a:cubicBezTo>
                <a:close/>
              </a:path>
              <a:path w="1958733" h="1359309">
                <a:moveTo>
                  <a:pt x="603065" y="1071939"/>
                </a:moveTo>
                <a:cubicBezTo>
                  <a:pt x="603065" y="1118211"/>
                  <a:pt x="565555" y="1155721"/>
                  <a:pt x="519283" y="1155721"/>
                </a:cubicBezTo>
                <a:cubicBezTo>
                  <a:pt x="473011" y="1155721"/>
                  <a:pt x="435501" y="1118211"/>
                  <a:pt x="435501" y="1071939"/>
                </a:cubicBezTo>
                <a:cubicBezTo>
                  <a:pt x="435501" y="1025667"/>
                  <a:pt x="473011" y="988157"/>
                  <a:pt x="519283" y="988157"/>
                </a:cubicBezTo>
                <a:cubicBezTo>
                  <a:pt x="565555" y="988157"/>
                  <a:pt x="603065" y="1025667"/>
                  <a:pt x="603065" y="1071939"/>
                </a:cubicBezTo>
                <a:close/>
              </a:path>
              <a:path w="43256" h="58408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5718" y="30671"/>
                </a:moveTo>
                <a:cubicBezTo>
                  <a:pt x="37722" y="31999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E7F8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1233137" y="197246"/>
            <a:ext cx="172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VIA alle SIMULAZIONI !!!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340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2 – </a:t>
            </a:r>
            <a:r>
              <a:rPr lang="it-IT" sz="2800" dirty="0" smtClean="0">
                <a:solidFill>
                  <a:srgbClr val="0070C0"/>
                </a:solidFill>
              </a:rPr>
              <a:t>STATO ATTUALE : </a:t>
            </a:r>
            <a:r>
              <a:rPr lang="it-IT" sz="2800" dirty="0">
                <a:solidFill>
                  <a:srgbClr val="0070C0"/>
                </a:solidFill>
              </a:rPr>
              <a:t>I</a:t>
            </a:r>
            <a:r>
              <a:rPr lang="it-IT" sz="2800" dirty="0" smtClean="0">
                <a:solidFill>
                  <a:srgbClr val="0070C0"/>
                </a:solidFill>
              </a:rPr>
              <a:t>ndividuazione delle criticità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835696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Si è passati dalla Simulazione dello scenario attuale all’ individuazione delle criticità presenti sulla rete: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14115" y="1340768"/>
            <a:ext cx="6979865" cy="3168352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1907704" y="1586172"/>
            <a:ext cx="100811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2621890" y="2852936"/>
            <a:ext cx="1008112" cy="93610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427984" y="1980314"/>
            <a:ext cx="1008112" cy="9361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47991" y="486916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Congestione dell’ area</a:t>
            </a:r>
          </a:p>
          <a:p>
            <a:r>
              <a:rPr lang="it-IT" dirty="0" smtClean="0"/>
              <a:t> </a:t>
            </a:r>
          </a:p>
        </p:txBody>
      </p:sp>
      <p:sp>
        <p:nvSpPr>
          <p:cNvPr id="18" name="Ovale 17"/>
          <p:cNvSpPr/>
          <p:nvPr/>
        </p:nvSpPr>
        <p:spPr>
          <a:xfrm>
            <a:off x="1107167" y="5492364"/>
            <a:ext cx="279648" cy="22631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1476322" y="5494669"/>
            <a:ext cx="279648" cy="22631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1272208" y="4971922"/>
            <a:ext cx="279648" cy="226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2621890" y="5515491"/>
            <a:ext cx="569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1835696" y="5492363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Pochi veicoli che transitano nell’ area per raggiungere il parcheggio privilegiando altre manovre che provocano congestione </a:t>
            </a:r>
          </a:p>
        </p:txBody>
      </p:sp>
    </p:spTree>
    <p:extLst>
      <p:ext uri="{BB962C8B-B14F-4D97-AF65-F5344CB8AC3E}">
        <p14:creationId xmlns:p14="http://schemas.microsoft.com/office/powerpoint/2010/main" val="20911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8" grpId="0" animBg="1"/>
      <p:bldP spid="19" grpId="0" animBg="1"/>
      <p:bldP spid="21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0" y="1412776"/>
            <a:ext cx="7920000" cy="4320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943708" y="3051212"/>
            <a:ext cx="6858000" cy="755576"/>
          </a:xfrm>
        </p:spPr>
        <p:txBody>
          <a:bodyPr>
            <a:normAutofit fontScale="90000"/>
          </a:bodyPr>
          <a:lstStyle/>
          <a:p>
            <a:r>
              <a:rPr lang="it-IT" sz="2650" dirty="0" smtClean="0">
                <a:solidFill>
                  <a:srgbClr val="FF0000"/>
                </a:solidFill>
              </a:rPr>
              <a:t>FASE</a:t>
            </a:r>
            <a:r>
              <a:rPr lang="it-IT" sz="2800" dirty="0" smtClean="0">
                <a:solidFill>
                  <a:srgbClr val="FF0000"/>
                </a:solidFill>
              </a:rPr>
              <a:t> 3 – </a:t>
            </a:r>
            <a:r>
              <a:rPr lang="it-IT" sz="2800" dirty="0" smtClean="0">
                <a:solidFill>
                  <a:srgbClr val="0070C0"/>
                </a:solidFill>
              </a:rPr>
              <a:t>STATO DI PROGETTO:  Elaborazione della proposta progettuale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30641" y="701364"/>
            <a:ext cx="7848872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sz="24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INTERVENTO D1</a:t>
            </a:r>
            <a:endParaRPr lang="it-IT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18333" y="2606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INTERVENTI PROPOSTI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05598" y="5949280"/>
            <a:ext cx="786915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it-IT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Raddoppio </a:t>
            </a:r>
            <a:r>
              <a:rPr lang="it-IT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di corsia di un braccio di immissione, proveniente da sud, della rotatoria in prossimità del Vescovo Rosso e di Via Felice Migliori.</a:t>
            </a:r>
          </a:p>
        </p:txBody>
      </p:sp>
    </p:spTree>
    <p:extLst>
      <p:ext uri="{BB962C8B-B14F-4D97-AF65-F5344CB8AC3E}">
        <p14:creationId xmlns:p14="http://schemas.microsoft.com/office/powerpoint/2010/main" val="24890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1614</TotalTime>
  <Words>931</Words>
  <Application>Microsoft Office PowerPoint</Application>
  <PresentationFormat>Presentazione su schermo (4:3)</PresentationFormat>
  <Paragraphs>174</Paragraphs>
  <Slides>19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Solstizio</vt:lpstr>
      <vt:lpstr>                      Dipartimento di Ingegneria Civile Laurea Magistrale in Ingegneria Civile - Trasporti Laboratorio di Analisi e Progettazione dei Trasporti</vt:lpstr>
      <vt:lpstr>Inquadramento Territoriale</vt:lpstr>
      <vt:lpstr>Inquadramento Territoriale</vt:lpstr>
      <vt:lpstr>Per il miglioramento delle prestazioni della rete stradale riguardante l’ area dell’ Ospedale di Cosenza il procedimento prevede 3 fasi progettuali:</vt:lpstr>
      <vt:lpstr>FASE 1- Rilevo, creazione matrice O-D, e creazione             della rete (Domanda ed Offeta) </vt:lpstr>
      <vt:lpstr>FASE 2 – STATO ATTUALE: Scelta del modello di car following  </vt:lpstr>
      <vt:lpstr>FASE 2 – STATO ATTUALE : Individuazione delle criticità</vt:lpstr>
      <vt:lpstr>FASE 2 – STATO ATTUALE : Individuazione delle criticità</vt:lpstr>
      <vt:lpstr>FASE 3 – STATO DI PROGETTO:  Elaborazione della proposta progettuale</vt:lpstr>
      <vt:lpstr>FASE 3 – STATO DI PROGETTO:  Elaborazione della proposta progettuale</vt:lpstr>
      <vt:lpstr>FASE 3 – STATO DI PROGETTO:  Elaborazione della proposta progettuale</vt:lpstr>
      <vt:lpstr>FASE 3 – STATO DI PROGETTO:  Elaborazione della proposta progettuale</vt:lpstr>
      <vt:lpstr>FASE 3 – STATO DI PROGETTO:  Elaborazione della proposta progettuale</vt:lpstr>
      <vt:lpstr>FASE 3 – STATO DI PROGETTO:  Simulazione della rete allo stato di progetto</vt:lpstr>
      <vt:lpstr>FASE 3 – Confronto tra STATO ATTUALE e STATO DI PROGETTO</vt:lpstr>
      <vt:lpstr>FASE 3 – Confronto tra STATO ATTUALE e STATO DI PROGETTO</vt:lpstr>
      <vt:lpstr>FASE 3 – Confronto tra STATO ATTUALE e STATO DI PROGETTO</vt:lpstr>
      <vt:lpstr>VALUTAZIONE ECONOMICA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Dipartimento di Ingegneria Civile Laurea Magistrale in Ingegneria Civile - Trasporti Laboratorio di Analisi e Progettazione dei Trasporti</dc:title>
  <dc:creator>Utente</dc:creator>
  <cp:lastModifiedBy>Utente</cp:lastModifiedBy>
  <cp:revision>57</cp:revision>
  <dcterms:created xsi:type="dcterms:W3CDTF">2019-06-04T08:20:15Z</dcterms:created>
  <dcterms:modified xsi:type="dcterms:W3CDTF">2019-06-16T21:45:38Z</dcterms:modified>
</cp:coreProperties>
</file>