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ster\Desktop\Lab%20Trasporti\Progetto\Progetto.xlsx" TargetMode="External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GoF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44823563721202"/>
          <c:y val="0.1696443107201219"/>
          <c:w val="0.84222048725253862"/>
          <c:h val="0.66960418795913834"/>
        </c:manualLayout>
      </c:layout>
      <c:barChart>
        <c:barDir val="col"/>
        <c:grouping val="clustered"/>
        <c:ser>
          <c:idx val="0"/>
          <c:order val="0"/>
          <c:tx>
            <c:strRef>
              <c:f>Gof!$U$3</c:f>
              <c:strCache>
                <c:ptCount val="1"/>
                <c:pt idx="0">
                  <c:v>Gazis e Herman</c:v>
                </c:pt>
              </c:strCache>
            </c:strRef>
          </c:tx>
          <c:dLbls>
            <c:showVal val="1"/>
          </c:dLbls>
          <c:val>
            <c:numRef>
              <c:f>Gof!$U$10</c:f>
              <c:numCache>
                <c:formatCode>0.000</c:formatCode>
                <c:ptCount val="1"/>
                <c:pt idx="0">
                  <c:v>1.4696128511886819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D-4294-A1D4-198D9BFA2858}"/>
            </c:ext>
          </c:extLst>
        </c:ser>
        <c:ser>
          <c:idx val="1"/>
          <c:order val="1"/>
          <c:tx>
            <c:strRef>
              <c:f>Gof!$W$3</c:f>
              <c:strCache>
                <c:ptCount val="1"/>
                <c:pt idx="0">
                  <c:v>Fritzsche</c:v>
                </c:pt>
              </c:strCache>
            </c:strRef>
          </c:tx>
          <c:dLbls>
            <c:showVal val="1"/>
          </c:dLbls>
          <c:val>
            <c:numRef>
              <c:f>Gof!$W$10</c:f>
              <c:numCache>
                <c:formatCode>0.000</c:formatCode>
                <c:ptCount val="1"/>
                <c:pt idx="0">
                  <c:v>0.6441539643919717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9D-4294-A1D4-198D9BFA2858}"/>
            </c:ext>
          </c:extLst>
        </c:ser>
        <c:ser>
          <c:idx val="2"/>
          <c:order val="2"/>
          <c:tx>
            <c:strRef>
              <c:f>Gof!$Y$3</c:f>
              <c:strCache>
                <c:ptCount val="1"/>
                <c:pt idx="0">
                  <c:v>Weidemann99</c:v>
                </c:pt>
              </c:strCache>
            </c:strRef>
          </c:tx>
          <c:dLbls>
            <c:showVal val="1"/>
          </c:dLbls>
          <c:val>
            <c:numRef>
              <c:f>Gof!$Y$10</c:f>
              <c:numCache>
                <c:formatCode>0.000</c:formatCode>
                <c:ptCount val="1"/>
                <c:pt idx="0">
                  <c:v>0.8256637264672535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D-4294-A1D4-198D9BFA2858}"/>
            </c:ext>
          </c:extLst>
        </c:ser>
        <c:ser>
          <c:idx val="3"/>
          <c:order val="3"/>
          <c:tx>
            <c:strRef>
              <c:f>Gof!$AA$3</c:f>
              <c:strCache>
                <c:ptCount val="1"/>
                <c:pt idx="0">
                  <c:v>Gipps</c:v>
                </c:pt>
              </c:strCache>
            </c:strRef>
          </c:tx>
          <c:dLbls>
            <c:showVal val="1"/>
          </c:dLbls>
          <c:val>
            <c:numRef>
              <c:f>Gof!$AA$10</c:f>
              <c:numCache>
                <c:formatCode>0.000</c:formatCode>
                <c:ptCount val="1"/>
                <c:pt idx="0">
                  <c:v>0.38095790493678172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9D-4294-A1D4-198D9BFA2858}"/>
            </c:ext>
          </c:extLst>
        </c:ser>
        <c:ser>
          <c:idx val="4"/>
          <c:order val="4"/>
          <c:tx>
            <c:strRef>
              <c:f>Gof!$AC$3</c:f>
              <c:strCache>
                <c:ptCount val="1"/>
                <c:pt idx="0">
                  <c:v>IDM 2000</c:v>
                </c:pt>
              </c:strCache>
            </c:strRef>
          </c:tx>
          <c:dLbls>
            <c:showVal val="1"/>
          </c:dLbls>
          <c:val>
            <c:numRef>
              <c:f>Gof!$AC$10</c:f>
              <c:numCache>
                <c:formatCode>0.000</c:formatCode>
                <c:ptCount val="1"/>
                <c:pt idx="0">
                  <c:v>1.1875609268417293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9D-4294-A1D4-198D9BFA2858}"/>
            </c:ext>
          </c:extLst>
        </c:ser>
        <c:ser>
          <c:idx val="5"/>
          <c:order val="5"/>
          <c:tx>
            <c:strRef>
              <c:f>Gof!$AE$3</c:f>
              <c:strCache>
                <c:ptCount val="1"/>
                <c:pt idx="0">
                  <c:v>Krauss</c:v>
                </c:pt>
              </c:strCache>
            </c:strRef>
          </c:tx>
          <c:dLbls>
            <c:showVal val="1"/>
          </c:dLbls>
          <c:val>
            <c:numRef>
              <c:f>Gof!$AE$10</c:f>
              <c:numCache>
                <c:formatCode>0.000</c:formatCode>
                <c:ptCount val="1"/>
                <c:pt idx="0">
                  <c:v>0.5974590644564981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9D-4294-A1D4-198D9BFA2858}"/>
            </c:ext>
          </c:extLst>
        </c:ser>
        <c:gapWidth val="219"/>
        <c:overlap val="-27"/>
        <c:axId val="63384576"/>
        <c:axId val="63394560"/>
      </c:barChart>
      <c:catAx>
        <c:axId val="633845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3394560"/>
        <c:crosses val="autoZero"/>
        <c:auto val="1"/>
        <c:lblAlgn val="ctr"/>
        <c:lblOffset val="100"/>
      </c:catAx>
      <c:valAx>
        <c:axId val="63394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Valori di GoF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84576"/>
        <c:crossesAt val="1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9E4F0-B652-438F-80C7-DAC5FBE0CCFC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BFA0-F9A9-40C1-ADE8-C1EC8CC5A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AD6F-74EF-4BDA-B3D5-A1E3654E19AB}" type="datetimeFigureOut">
              <a:rPr lang="it-IT" smtClean="0"/>
              <a:pPr/>
              <a:t>20/06/2018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B3D6-7622-4B54-A898-B18A645B80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2910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Università della Calabria            ________</a:t>
            </a:r>
            <a:endParaRPr lang="it-IT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5918" y="64291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Dipartimento di Ingegneria Civile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magine 8" descr="logo_politi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071546"/>
            <a:ext cx="1885950" cy="71438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28728" y="164305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Corso di Laurea Magistrale in Ingegneria Civile – Indirizzo Trasporti</a:t>
            </a:r>
            <a:endParaRPr lang="it-IT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57488" y="228599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Corso di “</a:t>
            </a:r>
            <a:r>
              <a:rPr lang="it-IT" b="1" i="1" dirty="0" smtClean="0"/>
              <a:t>Laboratorio di Trasporti”</a:t>
            </a:r>
            <a:endParaRPr lang="it-IT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285749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Analisi e Progettazione dei Lavori per la Riqualificazione Logistica dei Flussi di Traffico dell’Area Urbana dello Svincolo A2 a Cosenza (CS)</a:t>
            </a:r>
            <a:endParaRPr lang="it-IT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45720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Docente:</a:t>
            </a:r>
          </a:p>
          <a:p>
            <a:r>
              <a:rPr lang="it-IT" dirty="0" smtClean="0"/>
              <a:t>Prof. Ing. Vittorio </a:t>
            </a:r>
            <a:r>
              <a:rPr lang="it-IT" dirty="0" err="1" smtClean="0"/>
              <a:t>Astarita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521495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Esercitatore:</a:t>
            </a:r>
          </a:p>
          <a:p>
            <a:r>
              <a:rPr lang="it-IT" dirty="0" err="1" smtClean="0"/>
              <a:t>Phd</a:t>
            </a:r>
            <a:r>
              <a:rPr lang="it-IT" dirty="0" smtClean="0"/>
              <a:t>. Ing. Vincenzo Pasquale </a:t>
            </a:r>
            <a:r>
              <a:rPr lang="it-IT" dirty="0" err="1" smtClean="0"/>
              <a:t>Giofrè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857884" y="4500570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                  Studenti:</a:t>
            </a:r>
          </a:p>
          <a:p>
            <a:r>
              <a:rPr lang="it-IT" dirty="0" err="1" smtClean="0"/>
              <a:t>Rania</a:t>
            </a:r>
            <a:r>
              <a:rPr lang="it-IT" dirty="0" smtClean="0"/>
              <a:t> Francesco 187937</a:t>
            </a:r>
          </a:p>
          <a:p>
            <a:r>
              <a:rPr lang="it-IT" dirty="0" smtClean="0"/>
              <a:t>Di </a:t>
            </a:r>
            <a:r>
              <a:rPr lang="it-IT" dirty="0" err="1"/>
              <a:t>C</a:t>
            </a:r>
            <a:r>
              <a:rPr lang="it-IT" dirty="0" err="1" smtClean="0"/>
              <a:t>unto</a:t>
            </a:r>
            <a:r>
              <a:rPr lang="it-IT" dirty="0" smtClean="0"/>
              <a:t> </a:t>
            </a:r>
            <a:r>
              <a:rPr lang="it-IT" dirty="0" smtClean="0"/>
              <a:t>Patrizia 186800</a:t>
            </a:r>
            <a:endParaRPr lang="it-IT" dirty="0" smtClean="0"/>
          </a:p>
          <a:p>
            <a:r>
              <a:rPr lang="it-IT" dirty="0" err="1" smtClean="0"/>
              <a:t>Tridico</a:t>
            </a:r>
            <a:r>
              <a:rPr lang="it-IT" dirty="0" smtClean="0"/>
              <a:t> </a:t>
            </a:r>
            <a:r>
              <a:rPr lang="it-IT" dirty="0" err="1" smtClean="0"/>
              <a:t>Esther</a:t>
            </a:r>
            <a:r>
              <a:rPr lang="it-IT" dirty="0" smtClean="0"/>
              <a:t> Elisabetta 187147</a:t>
            </a:r>
          </a:p>
          <a:p>
            <a:r>
              <a:rPr lang="it-IT" dirty="0" smtClean="0"/>
              <a:t>Stelitano Alessandro 189173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57224" y="14285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CONFRONTO SCENARIO ATTUALE – SCENARIO FUTURO</a:t>
            </a:r>
            <a:endParaRPr lang="it-IT" sz="2400" b="1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28596" y="1428736"/>
          <a:ext cx="8286808" cy="833467"/>
        </p:xfrm>
        <a:graphic>
          <a:graphicData uri="http://schemas.openxmlformats.org/drawingml/2006/table">
            <a:tbl>
              <a:tblPr/>
              <a:tblGrid>
                <a:gridCol w="1352416"/>
                <a:gridCol w="1434661"/>
                <a:gridCol w="1145683"/>
                <a:gridCol w="1394693"/>
                <a:gridCol w="1472060"/>
                <a:gridCol w="1487295"/>
              </a:tblGrid>
              <a:tr h="209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Scenario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attuale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Scenario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futuro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Tempo Cumulato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Velocità Cumulata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Veic.Usc.Cum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Tempo Cumulato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Velocità </a:t>
                      </a:r>
                      <a:r>
                        <a:rPr lang="it-I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Cumulata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Veic.Usc.Cum.</a:t>
                      </a:r>
                      <a:endParaRPr lang="it-I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0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6.408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9.833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4.140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12.575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714480" y="2714620"/>
          <a:ext cx="5643602" cy="857256"/>
        </p:xfrm>
        <a:graphic>
          <a:graphicData uri="http://schemas.openxmlformats.org/drawingml/2006/table">
            <a:tbl>
              <a:tblPr/>
              <a:tblGrid>
                <a:gridCol w="391546"/>
                <a:gridCol w="1555879"/>
                <a:gridCol w="391546"/>
                <a:gridCol w="1304466"/>
                <a:gridCol w="350330"/>
                <a:gridCol w="1649835"/>
              </a:tblGrid>
              <a:tr h="26983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GUADAGNI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6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Tempo Cumulato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Velocità Cumulata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Veicoli Uscenti Cumulati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0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-35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2928926" y="4000504"/>
          <a:ext cx="3214710" cy="714380"/>
        </p:xfrm>
        <a:graphic>
          <a:graphicData uri="http://schemas.openxmlformats.org/drawingml/2006/table">
            <a:tbl>
              <a:tblPr/>
              <a:tblGrid>
                <a:gridCol w="1859032"/>
                <a:gridCol w="1355678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Guadagno totale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1763" algn="l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1763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00364" y="8572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Modello di calibrazione “</a:t>
            </a:r>
            <a:r>
              <a:rPr lang="it-IT" dirty="0" err="1" smtClean="0"/>
              <a:t>Gipps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500166" y="14285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VALUTAZIONE ECONOMICA INTERVENTI PROPOSTI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14348" y="250030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 relazione agli interventi preposti, attraverso l’impiego del listino prezzi della Regione Calabria si è potuto stimare un costo complessivo pari a:</a:t>
            </a:r>
          </a:p>
          <a:p>
            <a:endParaRPr lang="it-IT" sz="1600" dirty="0"/>
          </a:p>
          <a:p>
            <a:endParaRPr lang="it-IT" sz="1600" dirty="0" smtClean="0"/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47.807,48 €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14744" y="14285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CONCLUSIONI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7158" y="1928802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Infine i punti si cui si è rivolta l’attenzione sono:</a:t>
            </a:r>
          </a:p>
          <a:p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Miglioramento prestazionale della rete;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Ottimizzazione logistica delle infrastrutture già presenti;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Deflussi dei mezzi pesanti al di fuori del centro città e delle zone maggiormente abitate;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Bassi costi economici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257174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/>
              <a:t>G</a:t>
            </a:r>
            <a:r>
              <a:rPr lang="it-IT" sz="3200" b="1" dirty="0" smtClean="0"/>
              <a:t>RAZI</a:t>
            </a:r>
            <a:r>
              <a:rPr lang="it-IT" sz="3200" b="1" i="1" dirty="0" smtClean="0"/>
              <a:t>E PER L’ATTENZIONE</a:t>
            </a:r>
            <a:endParaRPr lang="it-IT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28992" y="21429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INTRODUZIONE</a:t>
            </a:r>
            <a:endParaRPr lang="it-IT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2910" y="71435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Lo scopo del seguente elaborato progettuale consiste nella riduzione del livello di congestione del deflusso veicolare nell’area attinente lo svincolo autostradale A2 nel comune di Cosenza.</a:t>
            </a:r>
            <a:endParaRPr lang="it-IT" sz="1600" dirty="0"/>
          </a:p>
        </p:txBody>
      </p:sp>
      <p:pic>
        <p:nvPicPr>
          <p:cNvPr id="1033" name="Picture 9" descr="E:\rete stato attua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643050"/>
            <a:ext cx="8362786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785794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3071802" y="421481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err="1" smtClean="0"/>
              <a:t>Modellizzazione</a:t>
            </a:r>
            <a:r>
              <a:rPr lang="it-IT" sz="1000" b="1" dirty="0" smtClean="0"/>
              <a:t> della domanda e dell’offerta</a:t>
            </a:r>
            <a:endParaRPr lang="it-IT" sz="1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85786" y="492919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Inquadramento territoriale</a:t>
            </a:r>
            <a:endParaRPr lang="it-IT" sz="1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00100" y="4000504"/>
            <a:ext cx="928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Rilievi in sito</a:t>
            </a:r>
            <a:endParaRPr lang="it-IT" sz="1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00694" y="407194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Scelta dei modelli </a:t>
            </a:r>
            <a:r>
              <a:rPr lang="it-IT" sz="1000" b="1" dirty="0" err="1" smtClean="0"/>
              <a:t>car-following</a:t>
            </a:r>
            <a:endParaRPr lang="it-IT" sz="1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00694" y="292893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Scelta dei parametri di riferimento</a:t>
            </a:r>
            <a:endParaRPr lang="it-IT" sz="1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928926" y="257174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Individuazione delle aree critiche</a:t>
            </a:r>
            <a:endParaRPr lang="it-IT" sz="1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714612" y="114298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Scelte progettuali</a:t>
            </a:r>
            <a:endParaRPr lang="it-IT" sz="1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072066" y="114298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Elaborazione soluzione ottimale</a:t>
            </a:r>
            <a:endParaRPr lang="it-IT" sz="1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786578" y="1643050"/>
            <a:ext cx="1071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Confronto stato attuale e di progetto</a:t>
            </a:r>
            <a:endParaRPr lang="it-IT" sz="10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572396" y="85723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/>
              <a:t>Valutazione economica</a:t>
            </a:r>
            <a:endParaRPr lang="it-IT" sz="10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28992" y="21429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FASI PROGETTUALI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14546" y="21429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MODELLIZZAZIONE E CALIBRAZIONE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6248" y="714356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Sono stati rilevati i flussi nelle rispettive sezioni assegnate, con un intervallo di 5 minuti, dalle quali è stato possibile ricavare le matrici origine destinazione inerenti: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1600" dirty="0" smtClean="0"/>
              <a:t>Autovetture;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1600" dirty="0" smtClean="0"/>
              <a:t>Autobus;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it-IT" sz="1600" dirty="0" smtClean="0"/>
              <a:t>Commerciali e pesanti.</a:t>
            </a:r>
          </a:p>
          <a:p>
            <a:pPr marL="342900" indent="-342900"/>
            <a:r>
              <a:rPr lang="it-IT" sz="1600" dirty="0" smtClean="0"/>
              <a:t>Attraverso l’elaborazione di tali dati e con l’ausilio</a:t>
            </a:r>
          </a:p>
          <a:p>
            <a:pPr marL="342900" indent="-342900"/>
            <a:r>
              <a:rPr lang="it-IT" sz="1600" dirty="0" smtClean="0"/>
              <a:t>del software di </a:t>
            </a:r>
            <a:r>
              <a:rPr lang="it-IT" sz="1600" dirty="0" err="1" smtClean="0"/>
              <a:t>microsimulazione</a:t>
            </a:r>
            <a:r>
              <a:rPr lang="it-IT" sz="1600" dirty="0" smtClean="0"/>
              <a:t> </a:t>
            </a:r>
            <a:r>
              <a:rPr lang="it-IT" sz="1600" b="1" dirty="0" smtClean="0"/>
              <a:t>Tritone</a:t>
            </a:r>
            <a:r>
              <a:rPr lang="it-IT" sz="1600" dirty="0" smtClean="0"/>
              <a:t> si è potuto</a:t>
            </a:r>
          </a:p>
          <a:p>
            <a:pPr marL="342900" indent="-342900"/>
            <a:r>
              <a:rPr lang="it-IT" sz="1600" dirty="0" smtClean="0"/>
              <a:t>stabilire il modello che meglio  approssima la realtà, </a:t>
            </a:r>
          </a:p>
          <a:p>
            <a:pPr marL="342900" indent="-342900"/>
            <a:r>
              <a:rPr lang="it-IT" sz="1600" dirty="0" smtClean="0"/>
              <a:t> mediante il calcolo della funzione di Fitness</a:t>
            </a:r>
          </a:p>
          <a:p>
            <a:pPr marL="342900" indent="-342900"/>
            <a:r>
              <a:rPr lang="it-IT" sz="1600" dirty="0" smtClean="0"/>
              <a:t>(</a:t>
            </a:r>
            <a:r>
              <a:rPr lang="it-IT" sz="1600" dirty="0" err="1" smtClean="0"/>
              <a:t>GoF</a:t>
            </a:r>
            <a:r>
              <a:rPr lang="it-IT" sz="1600" dirty="0" smtClean="0"/>
              <a:t>).</a:t>
            </a:r>
          </a:p>
        </p:txBody>
      </p:sp>
      <p:pic>
        <p:nvPicPr>
          <p:cNvPr id="14" name="Immagine 13" descr="Immagine che contiene edificio&#10;&#10;Descrizione generata con affidabilità elev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2633"/>
          <a:stretch/>
        </p:blipFill>
        <p:spPr bwMode="auto">
          <a:xfrm rot="5400000">
            <a:off x="795850" y="275664"/>
            <a:ext cx="2939740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graphicFrame>
        <p:nvGraphicFramePr>
          <p:cNvPr id="15" name="Grafico 14">
            <a:extLst>
              <a:ext uri="{FF2B5EF4-FFF2-40B4-BE49-F238E27FC236}">
                <a16:creationId xmlns:lc="http://schemas.openxmlformats.org/drawingml/2006/lockedCanvas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AB72FE6C-8F54-48F4-9458-EB51A82CF383}"/>
              </a:ext>
            </a:extLst>
          </p:cNvPr>
          <p:cNvGraphicFramePr/>
          <p:nvPr/>
        </p:nvGraphicFramePr>
        <p:xfrm>
          <a:off x="1857356" y="3857628"/>
          <a:ext cx="5214974" cy="208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Ovale 15"/>
          <p:cNvSpPr/>
          <p:nvPr/>
        </p:nvSpPr>
        <p:spPr>
          <a:xfrm>
            <a:off x="4572000" y="5072074"/>
            <a:ext cx="857256" cy="71438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28860" y="14285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INDIVIDUAZIONE AREE CRITICHE</a:t>
            </a:r>
            <a:endParaRPr lang="it-IT" sz="2400" b="1" dirty="0"/>
          </a:p>
        </p:txBody>
      </p:sp>
      <p:pic>
        <p:nvPicPr>
          <p:cNvPr id="14" name="Picture 4" descr="E:\cattura congestione\Immag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642918"/>
            <a:ext cx="8072494" cy="3357586"/>
          </a:xfrm>
          <a:prstGeom prst="rect">
            <a:avLst/>
          </a:prstGeom>
          <a:noFill/>
        </p:spPr>
      </p:pic>
      <p:pic>
        <p:nvPicPr>
          <p:cNvPr id="16389" name="Picture 5" descr="E:\cattura congestione\Cattura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071942"/>
            <a:ext cx="2475645" cy="1800000"/>
          </a:xfrm>
          <a:prstGeom prst="rect">
            <a:avLst/>
          </a:prstGeom>
          <a:noFill/>
        </p:spPr>
      </p:pic>
      <p:pic>
        <p:nvPicPr>
          <p:cNvPr id="16390" name="Picture 6" descr="E:\cattura congestione\Cattura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071942"/>
            <a:ext cx="3269914" cy="18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00364" y="14285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PROPOSTE PROGETTUALI</a:t>
            </a:r>
            <a:endParaRPr lang="it-IT" sz="2400" b="1" dirty="0"/>
          </a:p>
        </p:txBody>
      </p:sp>
      <p:pic>
        <p:nvPicPr>
          <p:cNvPr id="18434" name="Picture 2" descr="E:\Cattura inter pro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71480"/>
            <a:ext cx="7210425" cy="392909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928662" y="457200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Limitazione traffico mezzi pesanti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8662" y="542926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Variazione sensi di marcia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28662" y="514351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Nuovo percorso alternativo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572000" y="1357298"/>
            <a:ext cx="1143008" cy="100013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2786050" y="1428736"/>
            <a:ext cx="1500198" cy="1285884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928662" y="485776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92D050"/>
                </a:solidFill>
              </a:rPr>
              <a:t>Inserimento segnaletica verticale</a:t>
            </a:r>
            <a:endParaRPr lang="it-IT" sz="1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85984" y="14285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PARTICOLARE INERVENTI S</a:t>
            </a:r>
            <a:r>
              <a:rPr lang="it-IT" sz="2400" dirty="0" smtClean="0"/>
              <a:t>E</a:t>
            </a:r>
            <a:r>
              <a:rPr lang="it-IT" sz="2400" b="1" dirty="0" smtClean="0"/>
              <a:t>CONDARI</a:t>
            </a:r>
            <a:endParaRPr lang="it-IT" sz="2400" b="1" dirty="0"/>
          </a:p>
        </p:txBody>
      </p:sp>
      <p:pic>
        <p:nvPicPr>
          <p:cNvPr id="25601" name="Picture 1" descr="C:\Users\Alessandro\Desktop\cattpower\Catturasegnaletica 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642918"/>
            <a:ext cx="3329379" cy="2160000"/>
          </a:xfrm>
          <a:prstGeom prst="rect">
            <a:avLst/>
          </a:prstGeom>
          <a:noFill/>
        </p:spPr>
      </p:pic>
      <p:pic>
        <p:nvPicPr>
          <p:cNvPr id="25602" name="Picture 2" descr="C:\Users\Alessandro\Desktop\cattpower\Catturasolobu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642918"/>
            <a:ext cx="3267000" cy="2160000"/>
          </a:xfrm>
          <a:prstGeom prst="rect">
            <a:avLst/>
          </a:prstGeom>
          <a:noFill/>
        </p:spPr>
      </p:pic>
      <p:pic>
        <p:nvPicPr>
          <p:cNvPr id="25603" name="Picture 3" descr="C:\Users\Alessandro\Desktop\cattpower\Cattura invers marc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928934"/>
            <a:ext cx="5672195" cy="2880000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3714744" y="1071546"/>
            <a:ext cx="1785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Parallela Via De Donato e zona compresa tra via Pasquale Rossi, Piazza Loreto, Piazza Europa e Piazza maestri del Lavoro</a:t>
            </a:r>
            <a:endParaRPr lang="it-IT" sz="1400" dirty="0"/>
          </a:p>
        </p:txBody>
      </p:sp>
      <p:sp>
        <p:nvSpPr>
          <p:cNvPr id="16" name="Freccia a sinistra 15"/>
          <p:cNvSpPr/>
          <p:nvPr/>
        </p:nvSpPr>
        <p:spPr>
          <a:xfrm>
            <a:off x="3643306" y="121442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858016" y="321468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Via degli Stadi</a:t>
            </a:r>
            <a:endParaRPr lang="it-IT" sz="1400" dirty="0"/>
          </a:p>
        </p:txBody>
      </p:sp>
      <p:sp>
        <p:nvSpPr>
          <p:cNvPr id="18" name="Freccia in su 17"/>
          <p:cNvSpPr/>
          <p:nvPr/>
        </p:nvSpPr>
        <p:spPr>
          <a:xfrm>
            <a:off x="7358082" y="2928934"/>
            <a:ext cx="142876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000892" y="457200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Via </a:t>
            </a:r>
            <a:r>
              <a:rPr lang="it-IT" sz="1400" dirty="0" err="1" smtClean="0"/>
              <a:t>Amantea</a:t>
            </a:r>
            <a:r>
              <a:rPr lang="it-IT" sz="1400" dirty="0" smtClean="0"/>
              <a:t> e</a:t>
            </a:r>
          </a:p>
          <a:p>
            <a:r>
              <a:rPr lang="it-IT" sz="1400" dirty="0" smtClean="0"/>
              <a:t> Via Giovanni XXIII</a:t>
            </a:r>
            <a:endParaRPr lang="it-IT" sz="1400" dirty="0"/>
          </a:p>
        </p:txBody>
      </p:sp>
      <p:sp>
        <p:nvSpPr>
          <p:cNvPr id="20" name="Freccia a sinistra 19"/>
          <p:cNvSpPr/>
          <p:nvPr/>
        </p:nvSpPr>
        <p:spPr>
          <a:xfrm>
            <a:off x="6143636" y="4786322"/>
            <a:ext cx="85725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85984" y="14285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PARTICOLARE INTERVENTI PRINCIPALI</a:t>
            </a:r>
            <a:endParaRPr lang="it-IT" sz="2400" b="1" dirty="0"/>
          </a:p>
        </p:txBody>
      </p:sp>
      <p:pic>
        <p:nvPicPr>
          <p:cNvPr id="24577" name="Picture 1" descr="C:\Users\Alessandro\Desktop\cattpower\Catturanuovoarc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785794"/>
            <a:ext cx="5405505" cy="1800000"/>
          </a:xfrm>
          <a:prstGeom prst="rect">
            <a:avLst/>
          </a:prstGeom>
          <a:noFill/>
        </p:spPr>
      </p:pic>
      <p:pic>
        <p:nvPicPr>
          <p:cNvPr id="24578" name="Picture 2" descr="C:\Users\Alessandro\Desktop\cattpower\Catturapercalt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786058"/>
            <a:ext cx="5357850" cy="2880000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6643702" y="121442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Via Filippo </a:t>
            </a:r>
            <a:r>
              <a:rPr lang="it-IT" sz="1600" dirty="0" err="1" smtClean="0"/>
              <a:t>Amantea</a:t>
            </a:r>
            <a:r>
              <a:rPr lang="it-IT" sz="1600" dirty="0" smtClean="0"/>
              <a:t> Mannelli</a:t>
            </a:r>
            <a:endParaRPr lang="it-IT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643702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Via Vincenzo Julia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29330"/>
            <a:ext cx="24288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938018"/>
            <a:ext cx="3071834" cy="9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000768"/>
            <a:ext cx="36433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72206"/>
            <a:ext cx="1500166" cy="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250029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Laboratorio di trasporti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6000768"/>
            <a:ext cx="28575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smtClean="0"/>
              <a:t>Gruppo 2:</a:t>
            </a:r>
          </a:p>
          <a:p>
            <a:pPr algn="ctr"/>
            <a:r>
              <a:rPr lang="it-IT" sz="1050" b="1" dirty="0" smtClean="0"/>
              <a:t> </a:t>
            </a:r>
            <a:r>
              <a:rPr lang="it-IT" sz="1050" b="1" dirty="0" err="1" smtClean="0"/>
              <a:t>Rania</a:t>
            </a:r>
            <a:r>
              <a:rPr lang="it-IT" sz="1050" b="1" dirty="0" smtClean="0"/>
              <a:t> Francesco;  Di </a:t>
            </a:r>
            <a:r>
              <a:rPr lang="it-IT" sz="1050" b="1" dirty="0" err="1" smtClean="0"/>
              <a:t>Cunto</a:t>
            </a:r>
            <a:r>
              <a:rPr lang="it-IT" sz="1050" b="1" dirty="0" smtClean="0"/>
              <a:t> Patrizia</a:t>
            </a:r>
          </a:p>
          <a:p>
            <a:pPr algn="ctr"/>
            <a:r>
              <a:rPr lang="it-IT" sz="1050" b="1" dirty="0" err="1" smtClean="0"/>
              <a:t>Tridico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Esther</a:t>
            </a:r>
            <a:r>
              <a:rPr lang="it-IT" sz="1050" b="1" dirty="0" smtClean="0"/>
              <a:t> Elisabetta;  Stelitano Alessandro</a:t>
            </a:r>
            <a:endParaRPr lang="it-IT" sz="10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85984" y="14285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PARTICOLARE INTERVENTI PRINCIPALI</a:t>
            </a:r>
            <a:endParaRPr lang="it-IT" sz="2400" b="1" dirty="0"/>
          </a:p>
        </p:txBody>
      </p:sp>
      <p:pic>
        <p:nvPicPr>
          <p:cNvPr id="26626" name="Picture 2" descr="C:\Users\Alessandro\Desktop\cattpower\Catturar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000108"/>
            <a:ext cx="7500990" cy="4860909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57158" y="571480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Soluzione a rotatoria nell’intersezione tra Via Guglielmo Marconi (SS19) e il ponte Unità </a:t>
            </a:r>
            <a:r>
              <a:rPr lang="it-IT" sz="1600" dirty="0" err="1" smtClean="0"/>
              <a:t>D’Italia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672</Words>
  <Application>Microsoft Office PowerPoint</Application>
  <PresentationFormat>Presentazione su schermo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</dc:creator>
  <cp:lastModifiedBy>Alessandro</cp:lastModifiedBy>
  <cp:revision>47</cp:revision>
  <dcterms:created xsi:type="dcterms:W3CDTF">2018-06-19T22:26:54Z</dcterms:created>
  <dcterms:modified xsi:type="dcterms:W3CDTF">2018-06-20T06:12:39Z</dcterms:modified>
</cp:coreProperties>
</file>