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application/vnd.openxmlformats-officedocument.oleObject" Extension="bin"/>
  <Default ContentType="image/x-emf" Extension="emf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3" r:id="rId2"/>
    <p:sldId id="262" r:id="rId3"/>
    <p:sldId id="264" r:id="rId4"/>
    <p:sldId id="267" r:id="rId5"/>
    <p:sldId id="268" r:id="rId6"/>
    <p:sldId id="269" r:id="rId7"/>
    <p:sldId id="270" r:id="rId8"/>
    <p:sldId id="276" r:id="rId9"/>
    <p:sldId id="277" r:id="rId10"/>
    <p:sldId id="278" r:id="rId11"/>
    <p:sldId id="279" r:id="rId12"/>
    <p:sldId id="271" r:id="rId13"/>
    <p:sldId id="272" r:id="rId14"/>
    <p:sldId id="273" r:id="rId15"/>
    <p:sldId id="274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69928-2DBF-4C1B-B333-C6311A1C76FF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72BC6-B3F5-4986-83D8-BB7A9FD56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91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24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89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741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2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26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2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9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15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75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99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19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50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46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78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72BC6-B3F5-4986-83D8-BB7A9FD560C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9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3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51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43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3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53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3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6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47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0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9145F5-BAE6-4189-9CB2-E9F89C2345A7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5500C6-E2AB-43BD-BFFC-EF0DB717BEE5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3.pn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 ?><Relationships xmlns="http://schemas.openxmlformats.org/package/2006/relationships"><Relationship Id="rId8" Target="../media/image40.jpeg" Type="http://schemas.openxmlformats.org/officeDocument/2006/relationships/image"/><Relationship Id="rId3" Target="../media/image6.png" Type="http://schemas.openxmlformats.org/officeDocument/2006/relationships/image"/><Relationship Id="rId7" Target="../media/image39.gif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8.jpeg" Type="http://schemas.openxmlformats.org/officeDocument/2006/relationships/image"/><Relationship Id="rId5" Target="../media/image31.jpg" Type="http://schemas.openxmlformats.org/officeDocument/2006/relationships/image"/><Relationship Id="rId4" Target="../media/image5.jpeg" Type="http://schemas.openxmlformats.org/officeDocument/2006/relationships/image"/><Relationship Id="rId9" Target="../media/image4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44.jpeg" Type="http://schemas.openxmlformats.org/officeDocument/2006/relationships/image"/><Relationship Id="rId3" Target="../media/image6.png" Type="http://schemas.openxmlformats.org/officeDocument/2006/relationships/image"/><Relationship Id="rId7" Target="../media/image43.gif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2.jpg" Type="http://schemas.openxmlformats.org/officeDocument/2006/relationships/image"/><Relationship Id="rId5" Target="../media/image31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6.emf" Type="http://schemas.openxmlformats.org/officeDocument/2006/relationships/image"/><Relationship Id="rId5" Target="../media/image45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50.png" Type="http://schemas.openxmlformats.org/officeDocument/2006/relationships/image"/><Relationship Id="rId3" Target="../media/image6.png" Type="http://schemas.openxmlformats.org/officeDocument/2006/relationships/image"/><Relationship Id="rId7" Target="../media/image49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8.png" Type="http://schemas.openxmlformats.org/officeDocument/2006/relationships/image"/><Relationship Id="rId5" Target="../media/image47.png" Type="http://schemas.openxmlformats.org/officeDocument/2006/relationships/image"/><Relationship Id="rId4" Target="../media/image5.jpeg" Type="http://schemas.openxmlformats.org/officeDocument/2006/relationships/image"/><Relationship Id="rId9" Target="../media/image45.jp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7" Target="../media/image53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2.png" Type="http://schemas.openxmlformats.org/officeDocument/2006/relationships/image"/><Relationship Id="rId5" Target="../media/image51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54.wmf" Type="http://schemas.openxmlformats.org/officeDocument/2006/relationships/image"/><Relationship Id="rId13" Target="../media/image59.png" Type="http://schemas.openxmlformats.org/officeDocument/2006/relationships/image"/><Relationship Id="rId3" Target="../notesSlides/notesSlide15.xml" Type="http://schemas.openxmlformats.org/officeDocument/2006/relationships/notesSlide"/><Relationship Id="rId7" Target="../embeddings/oleObject1.bin" Type="http://schemas.openxmlformats.org/officeDocument/2006/relationships/oleObject"/><Relationship Id="rId12" Target="../media/image58.png" Type="http://schemas.openxmlformats.org/officeDocument/2006/relationships/image"/><Relationship Id="rId2" Target="../slideLayouts/slideLayout7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51.jpg" Type="http://schemas.openxmlformats.org/officeDocument/2006/relationships/image"/><Relationship Id="rId11" Target="../media/image57.png" Type="http://schemas.openxmlformats.org/officeDocument/2006/relationships/image"/><Relationship Id="rId5" Target="../media/image5.jpeg" Type="http://schemas.openxmlformats.org/officeDocument/2006/relationships/image"/><Relationship Id="rId10" Target="../media/image56.png" Type="http://schemas.openxmlformats.org/officeDocument/2006/relationships/image"/><Relationship Id="rId4" Target="../media/image6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1.png" Type="http://schemas.openxmlformats.org/officeDocument/2006/relationships/image"/><Relationship Id="rId5" Target="../media/image60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../media/image9.svg" Type="http://schemas.openxmlformats.org/officeDocument/2006/relationships/image"/><Relationship Id="rId13" Target="../media/image14.png" Type="http://schemas.openxmlformats.org/officeDocument/2006/relationships/image"/><Relationship Id="rId3" Target="../media/image4.png" Type="http://schemas.openxmlformats.org/officeDocument/2006/relationships/image"/><Relationship Id="rId7" Target="../media/image8.png" Type="http://schemas.openxmlformats.org/officeDocument/2006/relationships/image"/><Relationship Id="rId12" Target="../media/image13.sv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7.jpg" Type="http://schemas.openxmlformats.org/officeDocument/2006/relationships/image"/><Relationship Id="rId11" Target="../media/image12.png" Type="http://schemas.openxmlformats.org/officeDocument/2006/relationships/image"/><Relationship Id="rId5" Target="../media/image6.png" Type="http://schemas.openxmlformats.org/officeDocument/2006/relationships/image"/><Relationship Id="rId10" Target="../media/image11.svg" Type="http://schemas.openxmlformats.org/officeDocument/2006/relationships/image"/><Relationship Id="rId4" Target="../media/image5.jpeg" Type="http://schemas.openxmlformats.org/officeDocument/2006/relationships/image"/><Relationship Id="rId9" Target="../media/image10.png" Type="http://schemas.openxmlformats.org/officeDocument/2006/relationships/image"/><Relationship Id="rId14" Target="../media/image15.sv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7" Target="../media/image18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7.jpg" Type="http://schemas.openxmlformats.org/officeDocument/2006/relationships/image"/><Relationship Id="rId5" Target="../media/image16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22.jpg" Type="http://schemas.openxmlformats.org/officeDocument/2006/relationships/image"/><Relationship Id="rId3" Target="../media/image6.png" Type="http://schemas.openxmlformats.org/officeDocument/2006/relationships/image"/><Relationship Id="rId7" Target="../media/image21.emf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0.emf" Type="http://schemas.openxmlformats.org/officeDocument/2006/relationships/image"/><Relationship Id="rId5" Target="../media/image19.emf" Type="http://schemas.openxmlformats.org/officeDocument/2006/relationships/image"/><Relationship Id="rId4" Target="../media/image5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3.png" Type="http://schemas.openxmlformats.org/officeDocument/2006/relationships/image"/><Relationship Id="rId5" Target="../media/image22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3" Target="../media/image6.png" Type="http://schemas.openxmlformats.org/officeDocument/2006/relationships/image"/><Relationship Id="rId7" Target="../media/image26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5.jpeg" Type="http://schemas.openxmlformats.org/officeDocument/2006/relationships/image"/><Relationship Id="rId11" Target="../media/image30.jpeg" Type="http://schemas.openxmlformats.org/officeDocument/2006/relationships/image"/><Relationship Id="rId5" Target="../media/image24.jpg" Type="http://schemas.openxmlformats.org/officeDocument/2006/relationships/image"/><Relationship Id="rId10" Target="../media/image29.jpeg" Type="http://schemas.openxmlformats.org/officeDocument/2006/relationships/image"/><Relationship Id="rId4" Target="../media/image5.jpeg" Type="http://schemas.openxmlformats.org/officeDocument/2006/relationships/image"/><Relationship Id="rId9" Target="../media/image28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7" Target="../media/image33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7" Target="../media/image3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4.jpg" Type="http://schemas.openxmlformats.org/officeDocument/2006/relationships/image"/><Relationship Id="rId5" Target="../media/image31.jp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7" Target="../media/image37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6.jpg" Type="http://schemas.openxmlformats.org/officeDocument/2006/relationships/image"/><Relationship Id="rId5" Target="../media/image31.jpg" Type="http://schemas.openxmlformats.org/officeDocument/2006/relationships/image"/><Relationship Id="rId4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C83309-FA5A-4539-A2B6-7F4543B94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9"/>
          <a:stretch/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D2834D5-516E-4285-9384-7394F7FA7674}"/>
              </a:ext>
            </a:extLst>
          </p:cNvPr>
          <p:cNvSpPr/>
          <p:nvPr/>
        </p:nvSpPr>
        <p:spPr>
          <a:xfrm>
            <a:off x="0" y="85777"/>
            <a:ext cx="914400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Università della Calabria</a:t>
            </a:r>
          </a:p>
          <a:p>
            <a:pPr algn="ctr"/>
            <a:endParaRPr lang="it-IT" sz="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dirty="0">
                <a:latin typeface="Times New Roman" pitchFamily="18" charset="0"/>
                <a:cs typeface="Times New Roman" pitchFamily="18" charset="0"/>
              </a:rPr>
              <a:t>Dipartimento di Ingegneria Civile</a:t>
            </a:r>
          </a:p>
          <a:p>
            <a:pPr algn="ctr"/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Corso di Laurea Magistrale in Ingegneria Civile -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Indirizzo Trasporti</a:t>
            </a:r>
          </a:p>
          <a:p>
            <a:pPr algn="ctr"/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i="1" dirty="0">
                <a:latin typeface="Times New Roman" pitchFamily="18" charset="0"/>
                <a:cs typeface="Times New Roman" pitchFamily="18" charset="0"/>
              </a:rPr>
              <a:t>Corso di “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Laboratorio di Trasporti</a:t>
            </a:r>
            <a:r>
              <a:rPr lang="it-IT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it-IT" sz="4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 e Progettazione dei Lavori per la Riqualificazione Logistica</a:t>
            </a:r>
          </a:p>
          <a:p>
            <a:pPr algn="ctr">
              <a:lnSpc>
                <a:spcPct val="150000"/>
              </a:lnSpc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Flussi di Traffico dell’Area Urbana dello Svincolo della A2 a Cosenza (CS)</a:t>
            </a:r>
          </a:p>
          <a:p>
            <a:pPr algn="ctr">
              <a:lnSpc>
                <a:spcPct val="150000"/>
              </a:lnSpc>
            </a:pPr>
            <a:endParaRPr lang="it-IT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it-IT" sz="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Anno Accademico 2017 / 2018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13F45CA-05F8-4D8A-90DC-C1B534428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02482"/>
              </p:ext>
            </p:extLst>
          </p:nvPr>
        </p:nvGraphicFramePr>
        <p:xfrm>
          <a:off x="660793" y="4645316"/>
          <a:ext cx="7833122" cy="1609725"/>
        </p:xfrm>
        <a:graphic>
          <a:graphicData uri="http://schemas.openxmlformats.org/drawingml/2006/table">
            <a:tbl>
              <a:tblPr firstRow="1" firstCol="1" bandRow="1"/>
              <a:tblGrid>
                <a:gridCol w="336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565">
                  <a:extLst>
                    <a:ext uri="{9D8B030D-6E8A-4147-A177-3AD203B41FA5}">
                      <a16:colId xmlns:a16="http://schemas.microsoft.com/office/drawing/2014/main" val="3004867962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Docente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Studenti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</a:t>
                      </a:r>
                      <a:r>
                        <a:rPr lang="it-IT" sz="16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Ing. Vittorio ASTARITA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Valentina MACCHIONE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193483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Marcella MARINO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187460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82399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Esercitatore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William SOMMARIO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195969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Ing. Vincenzo Pasquale GIOFRÈ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Giovanni TAVELLA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195950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48938"/>
                  </a:ext>
                </a:extLst>
              </a:tr>
            </a:tbl>
          </a:graphicData>
        </a:graphic>
      </p:graphicFrame>
      <p:cxnSp>
        <p:nvCxnSpPr>
          <p:cNvPr id="13" name="Connettore 1 2">
            <a:extLst>
              <a:ext uri="{FF2B5EF4-FFF2-40B4-BE49-F238E27FC236}">
                <a16:creationId xmlns:a16="http://schemas.microsoft.com/office/drawing/2014/main" id="{50ABFA13-F758-4C2B-AE62-F89ECEED847B}"/>
              </a:ext>
            </a:extLst>
          </p:cNvPr>
          <p:cNvCxnSpPr/>
          <p:nvPr/>
        </p:nvCxnSpPr>
        <p:spPr>
          <a:xfrm>
            <a:off x="664369" y="578636"/>
            <a:ext cx="78331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1 6">
            <a:extLst>
              <a:ext uri="{FF2B5EF4-FFF2-40B4-BE49-F238E27FC236}">
                <a16:creationId xmlns:a16="http://schemas.microsoft.com/office/drawing/2014/main" id="{F654953D-382F-4EB4-A0FF-26133A174DE5}"/>
              </a:ext>
            </a:extLst>
          </p:cNvPr>
          <p:cNvCxnSpPr/>
          <p:nvPr/>
        </p:nvCxnSpPr>
        <p:spPr>
          <a:xfrm>
            <a:off x="660793" y="6379388"/>
            <a:ext cx="78331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CFBAA6A-B48D-4BD9-84B8-0E9DD37D60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9430" b="21790"/>
          <a:stretch/>
        </p:blipFill>
        <p:spPr>
          <a:xfrm>
            <a:off x="3869619" y="1157221"/>
            <a:ext cx="1404762" cy="4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Proposte di Interventi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94648D1-FD55-42B6-B779-8F1D3D461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47" y="158992"/>
            <a:ext cx="101173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A333D8-5E39-4D01-888A-825E628B0666}"/>
              </a:ext>
            </a:extLst>
          </p:cNvPr>
          <p:cNvSpPr txBox="1"/>
          <p:nvPr/>
        </p:nvSpPr>
        <p:spPr>
          <a:xfrm>
            <a:off x="0" y="2054386"/>
            <a:ext cx="3745149" cy="8951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7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Strada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del-l’Unità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d’Italia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	(Area 7 - Blu)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0DAD17-3484-4C2D-996A-E497F1BA72F5}"/>
              </a:ext>
            </a:extLst>
          </p:cNvPr>
          <p:cNvSpPr txBox="1"/>
          <p:nvPr/>
        </p:nvSpPr>
        <p:spPr>
          <a:xfrm>
            <a:off x="0" y="4550709"/>
            <a:ext cx="3745149" cy="12054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8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Viale G. Mar-coni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      (Area 8 - Verde)</a:t>
            </a:r>
          </a:p>
          <a:p>
            <a:pPr marL="552450" algn="just">
              <a:spcAft>
                <a:spcPts val="500"/>
              </a:spcAft>
            </a:pP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CA7C7CB-E253-48F0-85DE-51C0F35AE588}"/>
              </a:ext>
            </a:extLst>
          </p:cNvPr>
          <p:cNvSpPr txBox="1"/>
          <p:nvPr/>
        </p:nvSpPr>
        <p:spPr>
          <a:xfrm>
            <a:off x="-2" y="685601"/>
            <a:ext cx="7718895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Inoltre, si propongono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interventi migliorativi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del tipo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Sistemi di </a:t>
            </a:r>
            <a:r>
              <a:rPr lang="it-IT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</a:t>
            </a:r>
            <a:r>
              <a:rPr lang="it-IT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Calming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3E2E2AA-75A7-4542-9B26-E08816E36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055" y="1174761"/>
            <a:ext cx="3604659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43E0A9B-AA14-4CD2-ACF4-87E3788F3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85" y="2100625"/>
            <a:ext cx="3600000" cy="14207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71BFF59-AF97-44F6-BB98-0295F0381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566" y="3801166"/>
            <a:ext cx="3607327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B340CC7-E9BE-4B1C-AE33-65E57D4B9B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0885" y="4944406"/>
            <a:ext cx="3600000" cy="41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6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Proposte di Interventi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94648D1-FD55-42B6-B779-8F1D3D461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47" y="158992"/>
            <a:ext cx="101173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0DAD17-3484-4C2D-996A-E497F1BA72F5}"/>
              </a:ext>
            </a:extLst>
          </p:cNvPr>
          <p:cNvSpPr txBox="1"/>
          <p:nvPr/>
        </p:nvSpPr>
        <p:spPr>
          <a:xfrm>
            <a:off x="0" y="4550709"/>
            <a:ext cx="3745149" cy="6488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9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 degli Stadi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	(Area 9 - Senape)</a:t>
            </a:r>
          </a:p>
        </p:txBody>
      </p:sp>
      <p:pic>
        <p:nvPicPr>
          <p:cNvPr id="20" name="Immagine 19" descr="Immagine che contiene abbigliamento, lenzuola&#10;&#10;Descrizione generata con affidabilità elevata">
            <a:extLst>
              <a:ext uri="{FF2B5EF4-FFF2-40B4-BE49-F238E27FC236}">
                <a16:creationId xmlns:a16="http://schemas.microsoft.com/office/drawing/2014/main" id="{466DD6CE-CC03-4081-AA04-B3F11B13F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16" y="3796911"/>
            <a:ext cx="3607327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A91C32-1230-4202-B365-A40ED46119CB}"/>
              </a:ext>
            </a:extLst>
          </p:cNvPr>
          <p:cNvSpPr txBox="1"/>
          <p:nvPr/>
        </p:nvSpPr>
        <p:spPr>
          <a:xfrm>
            <a:off x="-2" y="685601"/>
            <a:ext cx="7718895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Sezione tipo in corrispondenza del semaforo posizionato nel nodo 223:</a:t>
            </a: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Immagine 14" descr="Immagine che contiene verde, luce, elettronico, esterni&#10;&#10;Descrizione generata con affidabilità molto elevata">
            <a:extLst>
              <a:ext uri="{FF2B5EF4-FFF2-40B4-BE49-F238E27FC236}">
                <a16:creationId xmlns:a16="http://schemas.microsoft.com/office/drawing/2014/main" id="{93816BCC-75F8-4BF4-9593-92E64115F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20" y="1096533"/>
            <a:ext cx="1008000" cy="2520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7CEC59-9020-47A1-99A2-B63A769062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7" t="7985" r="1066" b="17388"/>
          <a:stretch/>
        </p:blipFill>
        <p:spPr>
          <a:xfrm>
            <a:off x="758757" y="1210288"/>
            <a:ext cx="4669277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2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Confronto Stato Attuale – Stato Futuro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721874"/>
            <a:ext cx="7718895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Dopo aver avviato nel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Microsimulatore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un’altra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simulazione multipla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 simula-zioni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allo Stato Futuro è risultato quanto riportato in tabella seguente, nella quale sono confrontati alcuni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parametri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richiesti dal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committente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ed altri proposti dai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progettisti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che tengono conto anche della 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sicurezza stradale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dei 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costi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e dei 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livelli di inquina-mento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21D0D70-6715-4B3A-82F3-7642B7C45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00" y="151233"/>
            <a:ext cx="1013513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FB47292-B200-4B75-95D0-350431D78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62" y="2279399"/>
            <a:ext cx="750527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C842E9-9B6B-4E0F-B651-93F9343A2699}"/>
              </a:ext>
            </a:extLst>
          </p:cNvPr>
          <p:cNvSpPr txBox="1"/>
          <p:nvPr/>
        </p:nvSpPr>
        <p:spPr>
          <a:xfrm>
            <a:off x="4751" y="5035304"/>
            <a:ext cx="872491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10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Il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guadagno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complessivo sui parametri indicati dal committente è del </a:t>
            </a:r>
            <a:r>
              <a:rPr lang="it-IT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69,31%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mentre il guada-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gno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relativo ai parametri proposti dai progettisti è del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114,77%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per un totale del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184,08%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sull’intera rete analizzata.</a:t>
            </a:r>
          </a:p>
        </p:txBody>
      </p:sp>
    </p:spTree>
    <p:extLst>
      <p:ext uri="{BB962C8B-B14F-4D97-AF65-F5344CB8AC3E}">
        <p14:creationId xmlns:p14="http://schemas.microsoft.com/office/powerpoint/2010/main" val="30557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Confronto Stato Attuale – Stato Futuro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721874"/>
            <a:ext cx="77188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Si riportano, inoltre, alcuni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diagrammi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di confronto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tra i parametri allo Stato Attuale e lo Stato Futuro: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690462E-498D-4997-845D-9F6A1B975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96" y="1517479"/>
            <a:ext cx="3586759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728103F-DF25-4AFE-B0A6-A8D6969AF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95" y="3754990"/>
            <a:ext cx="3586759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4A9E3F8-53C3-47FC-8816-BFA3E6BBB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510" y="1517479"/>
            <a:ext cx="3586759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3EA9C4F-5B35-42E2-9302-850F3705B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510" y="3754990"/>
            <a:ext cx="3586759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21D0D70-6715-4B3A-82F3-7642B7C453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00" y="151233"/>
            <a:ext cx="1013513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2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8315325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Valutazione Economica degli Interventi Proposti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721874"/>
            <a:ext cx="77188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 singoli interventi proposti comportano singolarmente la seguente spesa di realizza-zione: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6167450-5579-4ED3-9F91-E4818ECA2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10" y="154298"/>
            <a:ext cx="101059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1B4F321-D64A-4DC5-8A28-6D05081D4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393" y="1373775"/>
            <a:ext cx="298014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DF37B57-1872-4F48-BD0B-D82200B13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366" y="1373775"/>
            <a:ext cx="2998502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CAFEF29-6AF2-4827-B867-9AA85E8871D9}"/>
              </a:ext>
            </a:extLst>
          </p:cNvPr>
          <p:cNvSpPr txBox="1"/>
          <p:nvPr/>
        </p:nvSpPr>
        <p:spPr>
          <a:xfrm>
            <a:off x="958578" y="5664900"/>
            <a:ext cx="6398168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ctr">
              <a:spcAft>
                <a:spcPts val="10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Realizzare la totalità degli interventi comporta una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spesa complessiva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it-IT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32.583,84€</a:t>
            </a: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8315325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Valutazione Economica degli Interventi Proposti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664724"/>
            <a:ext cx="7718895" cy="11413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Gli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indicatori di prestazione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sono degli indici sintetici che permettono di valutare la convenienza o meno di un intervento. Si è deciso, in questa sede, di valutare l’efficacia degli interventi, </a:t>
            </a:r>
            <a:r>
              <a:rPr lang="it-IT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per due proposte analizzate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tramite l’indicatore:</a:t>
            </a:r>
          </a:p>
          <a:p>
            <a:pPr marL="407194" algn="ctr">
              <a:spcAft>
                <a:spcPts val="500"/>
              </a:spcAft>
            </a:pPr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6167450-5579-4ED3-9F91-E4818ECA2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10" y="154298"/>
            <a:ext cx="101059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F2BE75B-C7AD-4A92-A6BC-6F07F8F5F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360169E-369B-486E-832F-B3E5193F5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22735"/>
              </p:ext>
            </p:extLst>
          </p:nvPr>
        </p:nvGraphicFramePr>
        <p:xfrm>
          <a:off x="2780789" y="1515229"/>
          <a:ext cx="3335294" cy="48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7" imgW="2730240" imgH="393480" progId="Equation.DSMT4">
                  <p:embed/>
                </p:oleObj>
              </mc:Choice>
              <mc:Fallback>
                <p:oleObj name="Equation" r:id="rId7" imgW="2730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0789" y="1515229"/>
                        <a:ext cx="3335294" cy="480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6A13E172-609B-496E-89E3-46DDED05B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899" y="3999928"/>
            <a:ext cx="2877446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8AB2379-0404-4F2C-8961-C884AAF133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5991" y="3999928"/>
            <a:ext cx="2877446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6CD85C5-6B25-45ED-B069-6FB1C9E4E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6084" y="3999928"/>
            <a:ext cx="2877446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41EF7D-D0D8-43F5-BECC-38C5ACA204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0988" y="2098617"/>
            <a:ext cx="2874902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5D03C9-17D1-41E8-BA31-E347F5F320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112" y="2098617"/>
            <a:ext cx="2877446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8067898-39FF-4598-92EE-5D2604C6C45F}"/>
              </a:ext>
            </a:extLst>
          </p:cNvPr>
          <p:cNvSpPr txBox="1"/>
          <p:nvPr/>
        </p:nvSpPr>
        <p:spPr>
          <a:xfrm>
            <a:off x="2735629" y="270435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184DBD2-A354-42CD-8318-0BB7878D447F}"/>
              </a:ext>
            </a:extLst>
          </p:cNvPr>
          <p:cNvSpPr txBox="1"/>
          <p:nvPr/>
        </p:nvSpPr>
        <p:spPr>
          <a:xfrm>
            <a:off x="2987851" y="270435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FFB7A3-9B30-4BE1-80CE-F871DCB88396}"/>
              </a:ext>
            </a:extLst>
          </p:cNvPr>
          <p:cNvSpPr txBox="1"/>
          <p:nvPr/>
        </p:nvSpPr>
        <p:spPr>
          <a:xfrm>
            <a:off x="5977977" y="2809733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CB0D17-B764-44A9-B721-59DD9FD4B588}"/>
              </a:ext>
            </a:extLst>
          </p:cNvPr>
          <p:cNvSpPr txBox="1"/>
          <p:nvPr/>
        </p:nvSpPr>
        <p:spPr>
          <a:xfrm>
            <a:off x="6469258" y="2539155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0AEB155-FC4B-47F9-B826-A0334AA64154}"/>
              </a:ext>
            </a:extLst>
          </p:cNvPr>
          <p:cNvSpPr txBox="1"/>
          <p:nvPr/>
        </p:nvSpPr>
        <p:spPr>
          <a:xfrm>
            <a:off x="951995" y="44546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116F0A8-25C5-4265-9E2E-1E5543FC5860}"/>
              </a:ext>
            </a:extLst>
          </p:cNvPr>
          <p:cNvSpPr txBox="1"/>
          <p:nvPr/>
        </p:nvSpPr>
        <p:spPr>
          <a:xfrm>
            <a:off x="1455764" y="470974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EE8C70C-0841-4CE5-9EE2-82AD9873D90F}"/>
              </a:ext>
            </a:extLst>
          </p:cNvPr>
          <p:cNvSpPr txBox="1"/>
          <p:nvPr/>
        </p:nvSpPr>
        <p:spPr>
          <a:xfrm>
            <a:off x="3922087" y="445236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B2595E9-D79D-471A-98B5-F3DF859AC04D}"/>
              </a:ext>
            </a:extLst>
          </p:cNvPr>
          <p:cNvSpPr txBox="1"/>
          <p:nvPr/>
        </p:nvSpPr>
        <p:spPr>
          <a:xfrm>
            <a:off x="4425856" y="470974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1B0442E-ECF9-4663-A55E-D1736871E436}"/>
              </a:ext>
            </a:extLst>
          </p:cNvPr>
          <p:cNvSpPr txBox="1"/>
          <p:nvPr/>
        </p:nvSpPr>
        <p:spPr>
          <a:xfrm>
            <a:off x="6928919" y="445236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FCC5E1-9F76-4AB4-AEAC-2EFE2CC9AB39}"/>
              </a:ext>
            </a:extLst>
          </p:cNvPr>
          <p:cNvSpPr txBox="1"/>
          <p:nvPr/>
        </p:nvSpPr>
        <p:spPr>
          <a:xfrm>
            <a:off x="7395949" y="470974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97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838607"/>
            <a:ext cx="7718895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Nel progetto presentato si è volta l’attenzione: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7358499-1569-4C36-8E15-AAD71E236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40" y="141708"/>
            <a:ext cx="101173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F4C3D0D-BD51-4E43-BCA2-8D157C09C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000" y="4743660"/>
            <a:ext cx="5760000" cy="72980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D05A0A-6CFA-4CAB-BF16-6DE671A1F51B}"/>
              </a:ext>
            </a:extLst>
          </p:cNvPr>
          <p:cNvSpPr txBox="1"/>
          <p:nvPr/>
        </p:nvSpPr>
        <p:spPr>
          <a:xfrm>
            <a:off x="-205" y="1459795"/>
            <a:ext cx="7718895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miglioramento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prestazionale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della rete;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803966-F582-4473-A9F6-DFF62AD3115E}"/>
              </a:ext>
            </a:extLst>
          </p:cNvPr>
          <p:cNvSpPr txBox="1"/>
          <p:nvPr/>
        </p:nvSpPr>
        <p:spPr>
          <a:xfrm>
            <a:off x="-205" y="2186569"/>
            <a:ext cx="8719639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rispetto dell’ambiente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 fine di avere un sano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connubio tra natura e uomo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85C6DF-76A2-422B-8526-9CA6111643D9}"/>
              </a:ext>
            </a:extLst>
          </p:cNvPr>
          <p:cNvSpPr txBox="1"/>
          <p:nvPr/>
        </p:nvSpPr>
        <p:spPr>
          <a:xfrm>
            <a:off x="6071" y="2891286"/>
            <a:ext cx="8719639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alle problematiche indotte dalla presenza di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mezzi pesanti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deviando il loro flusso dal centro città;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46BA01-832A-4ECD-829D-5526486BD586}"/>
              </a:ext>
            </a:extLst>
          </p:cNvPr>
          <p:cNvSpPr txBox="1"/>
          <p:nvPr/>
        </p:nvSpPr>
        <p:spPr>
          <a:xfrm>
            <a:off x="12552" y="3792722"/>
            <a:ext cx="8719639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28575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alla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conformazione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territoriale e urbanistica della città sfavorevole. </a:t>
            </a:r>
          </a:p>
        </p:txBody>
      </p:sp>
    </p:spTree>
    <p:extLst>
      <p:ext uri="{BB962C8B-B14F-4D97-AF65-F5344CB8AC3E}">
        <p14:creationId xmlns:p14="http://schemas.microsoft.com/office/powerpoint/2010/main" val="1639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4CA9BDE-01B6-4325-9ED9-7613498F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2361" b="1461"/>
          <a:stretch/>
        </p:blipFill>
        <p:spPr>
          <a:xfrm>
            <a:off x="0" y="0"/>
            <a:ext cx="9144000" cy="6345382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A08B39A-B80A-43C9-B504-418002DD2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48491"/>
            <a:ext cx="3514726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lemento grafico 6" descr="Camion betoniera">
            <a:extLst>
              <a:ext uri="{FF2B5EF4-FFF2-40B4-BE49-F238E27FC236}">
                <a16:creationId xmlns:a16="http://schemas.microsoft.com/office/drawing/2014/main" id="{C83ADBC3-39C7-4AFF-AEF2-6DB3748E1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680793" y="383344"/>
            <a:ext cx="914400" cy="914400"/>
          </a:xfrm>
          <a:prstGeom prst="rect">
            <a:avLst/>
          </a:prstGeom>
        </p:spPr>
      </p:pic>
      <p:pic>
        <p:nvPicPr>
          <p:cNvPr id="14" name="Elemento grafico 13" descr="Auto">
            <a:extLst>
              <a:ext uri="{FF2B5EF4-FFF2-40B4-BE49-F238E27FC236}">
                <a16:creationId xmlns:a16="http://schemas.microsoft.com/office/drawing/2014/main" id="{E4D5EE69-2930-4B04-B331-EF824CF34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29355" y="5406737"/>
            <a:ext cx="914400" cy="914400"/>
          </a:xfrm>
          <a:prstGeom prst="rect">
            <a:avLst/>
          </a:prstGeom>
        </p:spPr>
      </p:pic>
      <p:pic>
        <p:nvPicPr>
          <p:cNvPr id="16" name="Elemento grafico 15" descr="Camion">
            <a:extLst>
              <a:ext uri="{FF2B5EF4-FFF2-40B4-BE49-F238E27FC236}">
                <a16:creationId xmlns:a16="http://schemas.microsoft.com/office/drawing/2014/main" id="{1108D689-B865-4A85-AFE9-B509C899F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711936" y="5382491"/>
            <a:ext cx="914400" cy="914400"/>
          </a:xfrm>
          <a:prstGeom prst="rect">
            <a:avLst/>
          </a:prstGeom>
        </p:spPr>
      </p:pic>
      <p:pic>
        <p:nvPicPr>
          <p:cNvPr id="18" name="Elemento grafico 17" descr="Autobus">
            <a:extLst>
              <a:ext uri="{FF2B5EF4-FFF2-40B4-BE49-F238E27FC236}">
                <a16:creationId xmlns:a16="http://schemas.microsoft.com/office/drawing/2014/main" id="{4EA30A79-352B-436F-9B97-6ECED3D91E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6597884" y="4387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C8A004-313D-4F69-8B92-F6780B5A0F50}"/>
              </a:ext>
            </a:extLst>
          </p:cNvPr>
          <p:cNvSpPr txBox="1"/>
          <p:nvPr/>
        </p:nvSpPr>
        <p:spPr>
          <a:xfrm>
            <a:off x="0" y="5465295"/>
            <a:ext cx="5543552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10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In data 24 Aprile 2018 nell’ora di punta compresa tra le 9:15 e le 10:15 è stato effettuato un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rilievo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dei flussi.</a:t>
            </a:r>
          </a:p>
        </p:txBody>
      </p:sp>
      <p:pic>
        <p:nvPicPr>
          <p:cNvPr id="16" name="Immagine 15" descr="Immagine che contiene edificio, shoji&#10;&#10;Descrizione generata con affidabilità molto elevata">
            <a:extLst>
              <a:ext uri="{FF2B5EF4-FFF2-40B4-BE49-F238E27FC236}">
                <a16:creationId xmlns:a16="http://schemas.microsoft.com/office/drawing/2014/main" id="{CBFDC8E5-62E0-4BB8-8815-4249A6A8C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86" y="2864761"/>
            <a:ext cx="217156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5BD0767-DDD0-446D-BA15-DEEA53E91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69" y="156500"/>
            <a:ext cx="1007433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2F072FE-415E-4992-9030-4CF517517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37" y="1396434"/>
            <a:ext cx="428893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E1AD98-EF00-41A0-8FA9-5B08F4AE1D7D}"/>
              </a:ext>
            </a:extLst>
          </p:cNvPr>
          <p:cNvSpPr txBox="1"/>
          <p:nvPr/>
        </p:nvSpPr>
        <p:spPr>
          <a:xfrm>
            <a:off x="-2" y="733831"/>
            <a:ext cx="771889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Oggetto di studio del presente elaborato progettuale è quello di fornire delle proposte di miglioramento del deflusso veicolare di una vasta area del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Comune di Cosenza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88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Modellizzazione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5F3365-6D7A-40AF-9ED2-69A9C52094E6}"/>
              </a:ext>
            </a:extLst>
          </p:cNvPr>
          <p:cNvSpPr txBox="1"/>
          <p:nvPr/>
        </p:nvSpPr>
        <p:spPr>
          <a:xfrm>
            <a:off x="4751" y="2132813"/>
            <a:ext cx="8724911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10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Tali matrici O/D sono state caricate sul Software </a:t>
            </a:r>
            <a:r>
              <a:rPr lang="it-IT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“Tritone - </a:t>
            </a:r>
            <a:r>
              <a:rPr lang="it-IT" sz="1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Microsimulatore</a:t>
            </a:r>
            <a:r>
              <a:rPr lang="it-IT" sz="1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di Reti Stradali, ver. 27-Maggio-2018”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il quale restituisce 3 matrici O/D assemblate per l’intera ora di rilievo.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2C9E36-A2FA-4AF1-B4C5-137A65713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49" y="2942326"/>
            <a:ext cx="3927986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B4D967-BFE2-461B-83EB-7E8FF4D44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049" y="4725368"/>
            <a:ext cx="317994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30412B-E3A3-45A8-AEEB-0F343F901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777" y="2942326"/>
            <a:ext cx="3710228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5539B45-9D82-48C6-9FA4-27D7E49D9D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44" y="148345"/>
            <a:ext cx="1013770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733831"/>
            <a:ext cx="7718895" cy="13875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Durante il rilievo sono stati campionati, ad intervalli di 5 minuti, i flussi relativi ad alcune sezioni specifiche dell’area di intervento e si sono ricavate:</a:t>
            </a:r>
          </a:p>
          <a:p>
            <a:pPr marL="8953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matrici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O/D per le “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Autovetture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</a:p>
          <a:p>
            <a:pPr marL="8953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matrice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O/D per gli “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Autobus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  <a:p>
            <a:pPr marL="8953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matrici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O/D per i “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Commerciali e Pesanti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Modellizzazione: Calibrazione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5539B45-9D82-48C6-9FA4-27D7E49D9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44" y="148345"/>
            <a:ext cx="1013770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721874"/>
            <a:ext cx="7718895" cy="13875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Il modello che meglio approssima la realtà è stato determinato sulla base di altri 6 modelli messi a confronto durante una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simulazione multipla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 simulazioni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caricati contemporaneamente nel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Microsimulatore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Dai calcoli effettuati si evince che il modello che simula in modo migliore la realtà (ovvero quello in cui la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GoF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risulta essere minima) è quello di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GIPPS (AIMSUN)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D46D67-1888-4474-B639-46D26B686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044" y="2449172"/>
            <a:ext cx="5689911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9946A031-6CD8-4180-8828-2C45DD75B892}"/>
              </a:ext>
            </a:extLst>
          </p:cNvPr>
          <p:cNvSpPr/>
          <p:nvPr/>
        </p:nvSpPr>
        <p:spPr>
          <a:xfrm>
            <a:off x="4057650" y="4629150"/>
            <a:ext cx="1000125" cy="838200"/>
          </a:xfrm>
          <a:prstGeom prst="ellipse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Simulazione della rete allo Stato Attuale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655199"/>
            <a:ext cx="771889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Le simulazioni avviate con il modello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GIPPS (AIMSUN)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portano all’individuazione di alcune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zone critiche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in cui sono stati riscontrati rallentamenti e conseguente formazione di code. Dette zone sono state evidenziate in figura: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119FAC2-447D-4B47-B43F-8640AC8B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40" y="148345"/>
            <a:ext cx="101173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6EC345E-470A-4630-9069-E5BBC2EF7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907" y="1590660"/>
            <a:ext cx="4860000" cy="444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 descr="Immagine che contiene albero, erba, esterni, pianta&#10;&#10;Descrizione generata con affidabilità molto elevata">
            <a:extLst>
              <a:ext uri="{FF2B5EF4-FFF2-40B4-BE49-F238E27FC236}">
                <a16:creationId xmlns:a16="http://schemas.microsoft.com/office/drawing/2014/main" id="{6F6F024B-088A-44F3-8FCA-B802C10BF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7" y="1580991"/>
            <a:ext cx="1920000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Immagine 18" descr="Immagine che contiene albero, esterni, cielo, automobile&#10;&#10;Descrizione generata con affidabilità molto elevata">
            <a:extLst>
              <a:ext uri="{FF2B5EF4-FFF2-40B4-BE49-F238E27FC236}">
                <a16:creationId xmlns:a16="http://schemas.microsoft.com/office/drawing/2014/main" id="{06354251-5EFF-41A3-9C2F-4A7D77011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7" y="3143358"/>
            <a:ext cx="1920000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Immagine 20" descr="Immagine che contiene esterni, automobile, cielo, strada&#10;&#10;Descrizione generata con affidabilità molto elevata">
            <a:extLst>
              <a:ext uri="{FF2B5EF4-FFF2-40B4-BE49-F238E27FC236}">
                <a16:creationId xmlns:a16="http://schemas.microsoft.com/office/drawing/2014/main" id="{C29A86FF-06AC-441C-8444-1ECB5D074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7" y="4691841"/>
            <a:ext cx="1920000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Immagine 22" descr="Immagine che contiene albero, esterni, cielo, strada&#10;&#10;Descrizione generata con affidabilità molto elevata">
            <a:extLst>
              <a:ext uri="{FF2B5EF4-FFF2-40B4-BE49-F238E27FC236}">
                <a16:creationId xmlns:a16="http://schemas.microsoft.com/office/drawing/2014/main" id="{C4C0313E-6D78-45F3-AC09-EEFB4DE401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28" y="2317100"/>
            <a:ext cx="1920000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5B87658-EEA6-4F98-BDBA-0A182F6453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7917" y="4029319"/>
            <a:ext cx="1936021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534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Proposte di Interventi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0DECC9-1EB1-494C-9C2D-CA512F980C2A}"/>
              </a:ext>
            </a:extLst>
          </p:cNvPr>
          <p:cNvSpPr txBox="1"/>
          <p:nvPr/>
        </p:nvSpPr>
        <p:spPr>
          <a:xfrm>
            <a:off x="-2" y="685601"/>
            <a:ext cx="7718895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07194" algn="just">
              <a:spcAft>
                <a:spcPts val="5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Gli 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interventi migliorativi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proposti sono di seguito riportati nello specifico.</a:t>
            </a: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94648D1-FD55-42B6-B779-8F1D3D461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47" y="158992"/>
            <a:ext cx="101173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A333D8-5E39-4D01-888A-825E628B0666}"/>
              </a:ext>
            </a:extLst>
          </p:cNvPr>
          <p:cNvSpPr txBox="1"/>
          <p:nvPr/>
        </p:nvSpPr>
        <p:spPr>
          <a:xfrm>
            <a:off x="0" y="2054386"/>
            <a:ext cx="4212077" cy="6488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 G. De Rada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	(Area 1 - Gialla)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0DAD17-3484-4C2D-996A-E497F1BA72F5}"/>
              </a:ext>
            </a:extLst>
          </p:cNvPr>
          <p:cNvSpPr txBox="1"/>
          <p:nvPr/>
        </p:nvSpPr>
        <p:spPr>
          <a:xfrm>
            <a:off x="0" y="4550709"/>
            <a:ext cx="3745149" cy="12054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2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 V. </a:t>
            </a:r>
            <a:r>
              <a:rPr lang="it-IT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Vocaturo</a:t>
            </a: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e Via P. Rossi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      (Area 2 - Arancione)</a:t>
            </a:r>
          </a:p>
          <a:p>
            <a:pPr marL="552450" algn="just">
              <a:spcAft>
                <a:spcPts val="500"/>
              </a:spcAft>
            </a:pP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C79529F-77D9-4EC0-8D54-CB5665707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070" y="1174761"/>
            <a:ext cx="3615326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B56EA83-C303-43B9-9797-8A8569FA6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242" y="3796911"/>
            <a:ext cx="3608651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0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Proposte di Interventi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94648D1-FD55-42B6-B779-8F1D3D461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47" y="158992"/>
            <a:ext cx="101173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A333D8-5E39-4D01-888A-825E628B0666}"/>
              </a:ext>
            </a:extLst>
          </p:cNvPr>
          <p:cNvSpPr txBox="1"/>
          <p:nvPr/>
        </p:nvSpPr>
        <p:spPr>
          <a:xfrm>
            <a:off x="0" y="2054386"/>
            <a:ext cx="3745149" cy="8951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3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Viale della Re-pubblica e Via R. Misasi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	(Area 3 - Viola)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0DAD17-3484-4C2D-996A-E497F1BA72F5}"/>
              </a:ext>
            </a:extLst>
          </p:cNvPr>
          <p:cNvSpPr txBox="1"/>
          <p:nvPr/>
        </p:nvSpPr>
        <p:spPr>
          <a:xfrm>
            <a:off x="0" y="4550709"/>
            <a:ext cx="3745149" cy="9592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4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 R. Gattuso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      (Area 4 - Bordeaux)</a:t>
            </a:r>
          </a:p>
          <a:p>
            <a:pPr marL="552450" algn="just">
              <a:spcAft>
                <a:spcPts val="500"/>
              </a:spcAft>
            </a:pP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4736647-3F10-4965-9111-0B88595468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8" y="1174761"/>
            <a:ext cx="3604659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16D1FB8-9A00-4692-9370-5DAE7E490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2223" y="3778650"/>
            <a:ext cx="3608651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1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3B9034-4594-466F-96B9-4EB8280A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9" y="6208911"/>
            <a:ext cx="1019074" cy="4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A3B94370-4E37-4546-B772-4123545A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1999" y="6400800"/>
            <a:ext cx="6780951" cy="457200"/>
          </a:xfrm>
        </p:spPr>
        <p:txBody>
          <a:bodyPr/>
          <a:lstStyle/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Progetto di ‘’laboratorio di trasporti’’ – 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3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valentina macchione,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marcella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marino,</a:t>
            </a:r>
          </a:p>
          <a:p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sommario, </a:t>
            </a:r>
            <a:r>
              <a:rPr lang="it-I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giovanni</a:t>
            </a:r>
            <a:r>
              <a:rPr lang="it-I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tavella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F9C6D78-C809-4F7C-8A7F-5E7BA777913A}"/>
              </a:ext>
            </a:extLst>
          </p:cNvPr>
          <p:cNvSpPr txBox="1">
            <a:spLocks/>
          </p:cNvSpPr>
          <p:nvPr/>
        </p:nvSpPr>
        <p:spPr>
          <a:xfrm>
            <a:off x="0" y="166025"/>
            <a:ext cx="9144000" cy="448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7891"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Proposte di Interventi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A788AB4-B552-49F1-A609-4D76E4BB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8" t="5636" r="3531" b="3253"/>
          <a:stretch/>
        </p:blipFill>
        <p:spPr>
          <a:xfrm>
            <a:off x="7718893" y="5638801"/>
            <a:ext cx="1415582" cy="11076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94648D1-FD55-42B6-B779-8F1D3D461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47" y="158992"/>
            <a:ext cx="1011738" cy="1800000"/>
          </a:xfrm>
          <a:prstGeom prst="rect">
            <a:avLst/>
          </a:prstGeom>
          <a:ln w="25400">
            <a:solidFill>
              <a:schemeClr val="tx2"/>
            </a:solidFill>
          </a:ln>
          <a:effectLst>
            <a:glow>
              <a:schemeClr val="accent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A333D8-5E39-4D01-888A-825E628B0666}"/>
              </a:ext>
            </a:extLst>
          </p:cNvPr>
          <p:cNvSpPr txBox="1"/>
          <p:nvPr/>
        </p:nvSpPr>
        <p:spPr>
          <a:xfrm>
            <a:off x="0" y="2054386"/>
            <a:ext cx="3745149" cy="6488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5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 N. Serra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	(Area 5 - Ciano)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0DAD17-3484-4C2D-996A-E497F1BA72F5}"/>
              </a:ext>
            </a:extLst>
          </p:cNvPr>
          <p:cNvSpPr txBox="1"/>
          <p:nvPr/>
        </p:nvSpPr>
        <p:spPr>
          <a:xfrm>
            <a:off x="0" y="4550709"/>
            <a:ext cx="3745149" cy="12054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5350" indent="-342900" algn="just">
              <a:spcAft>
                <a:spcPts val="500"/>
              </a:spcAft>
              <a:buFont typeface="+mj-lt"/>
              <a:buAutoNum type="arabicPeriod" startAt="6"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Miglioramenti Via G. Calo-prese</a:t>
            </a:r>
          </a:p>
          <a:p>
            <a:pPr marL="552450" algn="just">
              <a:spcAft>
                <a:spcPts val="500"/>
              </a:spcAft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      (Area 6 - Magenta)</a:t>
            </a:r>
          </a:p>
          <a:p>
            <a:pPr marL="552450" algn="just">
              <a:spcAft>
                <a:spcPts val="500"/>
              </a:spcAft>
            </a:pPr>
            <a:endParaRPr lang="it-IT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9DF116-C197-4F4C-B64F-233393D05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00" y="1174761"/>
            <a:ext cx="3607327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1E2C875-83CD-4B7F-97CD-EB37C5382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571" y="3778650"/>
            <a:ext cx="3611322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Retrospettivo">
  <a:themeElements>
    <a:clrScheme name="Personalizzato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696969"/>
      </a:accent1>
      <a:accent2>
        <a:srgbClr val="AC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976</Words>
  <Application>Microsoft Office PowerPoint</Application>
  <PresentationFormat>Presentazione su schermo (4:3)</PresentationFormat>
  <Paragraphs>149</Paragraphs>
  <Slides>16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Retrospettivo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SOMMARIO WILLIAM</dc:creator>
  <cp:lastModifiedBy>SOMMARIO WILLIAM</cp:lastModifiedBy>
  <cp:revision>113</cp:revision>
  <dcterms:created xsi:type="dcterms:W3CDTF">2018-06-14T15:09:22Z</dcterms:created>
  <dcterms:modified xsi:type="dcterms:W3CDTF">2018-06-18T07:39:14Z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2708989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D8.0.3</vt:lpwstr>
  </property>
</Properties>
</file>