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8" r:id="rId3"/>
    <p:sldId id="260" r:id="rId4"/>
    <p:sldId id="261" r:id="rId5"/>
    <p:sldId id="264" r:id="rId6"/>
    <p:sldId id="270" r:id="rId7"/>
    <p:sldId id="271" r:id="rId8"/>
    <p:sldId id="266" r:id="rId9"/>
    <p:sldId id="267" r:id="rId10"/>
    <p:sldId id="268" r:id="rId11"/>
    <p:sldId id="269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2E1B4-9DAE-4F36-ABE1-C6E16F4BB6AC}" type="datetimeFigureOut">
              <a:rPr lang="it-IT" smtClean="0"/>
              <a:t>12/06/2018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483AC-7CB6-40A9-9D26-648C10E7D8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6440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2E1B4-9DAE-4F36-ABE1-C6E16F4BB6AC}" type="datetimeFigureOut">
              <a:rPr lang="it-IT" smtClean="0"/>
              <a:t>12/06/2018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483AC-7CB6-40A9-9D26-648C10E7D8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2991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2E1B4-9DAE-4F36-ABE1-C6E16F4BB6AC}" type="datetimeFigureOut">
              <a:rPr lang="it-IT" smtClean="0"/>
              <a:t>12/06/2018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483AC-7CB6-40A9-9D26-648C10E7D8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3774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2E1B4-9DAE-4F36-ABE1-C6E16F4BB6AC}" type="datetimeFigureOut">
              <a:rPr lang="it-IT" smtClean="0"/>
              <a:t>12/06/2018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483AC-7CB6-40A9-9D26-648C10E7D85B}" type="slidenum">
              <a:rPr lang="it-IT" smtClean="0"/>
              <a:t>‹N›</a:t>
            </a:fld>
            <a:endParaRPr lang="it-IT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381505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2E1B4-9DAE-4F36-ABE1-C6E16F4BB6AC}" type="datetimeFigureOut">
              <a:rPr lang="it-IT" smtClean="0"/>
              <a:t>12/06/2018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483AC-7CB6-40A9-9D26-648C10E7D8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30166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2E1B4-9DAE-4F36-ABE1-C6E16F4BB6AC}" type="datetimeFigureOut">
              <a:rPr lang="it-IT" smtClean="0"/>
              <a:t>12/06/2018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483AC-7CB6-40A9-9D26-648C10E7D8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67523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2E1B4-9DAE-4F36-ABE1-C6E16F4BB6AC}" type="datetimeFigureOut">
              <a:rPr lang="it-IT" smtClean="0"/>
              <a:t>12/06/2018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483AC-7CB6-40A9-9D26-648C10E7D8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40976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2E1B4-9DAE-4F36-ABE1-C6E16F4BB6AC}" type="datetimeFigureOut">
              <a:rPr lang="it-IT" smtClean="0"/>
              <a:t>12/06/2018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483AC-7CB6-40A9-9D26-648C10E7D8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7127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2E1B4-9DAE-4F36-ABE1-C6E16F4BB6AC}" type="datetimeFigureOut">
              <a:rPr lang="it-IT" smtClean="0"/>
              <a:t>12/06/2018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483AC-7CB6-40A9-9D26-648C10E7D8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9657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2E1B4-9DAE-4F36-ABE1-C6E16F4BB6AC}" type="datetimeFigureOut">
              <a:rPr lang="it-IT" smtClean="0"/>
              <a:t>12/06/2018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483AC-7CB6-40A9-9D26-648C10E7D8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1292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2E1B4-9DAE-4F36-ABE1-C6E16F4BB6AC}" type="datetimeFigureOut">
              <a:rPr lang="it-IT" smtClean="0"/>
              <a:t>12/06/2018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483AC-7CB6-40A9-9D26-648C10E7D8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2997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2E1B4-9DAE-4F36-ABE1-C6E16F4BB6AC}" type="datetimeFigureOut">
              <a:rPr lang="it-IT" smtClean="0"/>
              <a:t>12/06/2018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483AC-7CB6-40A9-9D26-648C10E7D8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8147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2E1B4-9DAE-4F36-ABE1-C6E16F4BB6AC}" type="datetimeFigureOut">
              <a:rPr lang="it-IT" smtClean="0"/>
              <a:t>12/06/2018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483AC-7CB6-40A9-9D26-648C10E7D8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5749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2E1B4-9DAE-4F36-ABE1-C6E16F4BB6AC}" type="datetimeFigureOut">
              <a:rPr lang="it-IT" smtClean="0"/>
              <a:t>12/06/2018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483AC-7CB6-40A9-9D26-648C10E7D8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9444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2E1B4-9DAE-4F36-ABE1-C6E16F4BB6AC}" type="datetimeFigureOut">
              <a:rPr lang="it-IT" smtClean="0"/>
              <a:t>12/06/2018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483AC-7CB6-40A9-9D26-648C10E7D8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5191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2E1B4-9DAE-4F36-ABE1-C6E16F4BB6AC}" type="datetimeFigureOut">
              <a:rPr lang="it-IT" smtClean="0"/>
              <a:t>12/06/2018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483AC-7CB6-40A9-9D26-648C10E7D8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9896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2E1B4-9DAE-4F36-ABE1-C6E16F4BB6AC}" type="datetimeFigureOut">
              <a:rPr lang="it-IT" smtClean="0"/>
              <a:t>12/06/2018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483AC-7CB6-40A9-9D26-648C10E7D8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5136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5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D4E2E1B4-9DAE-4F36-ABE1-C6E16F4BB6AC}" type="datetimeFigureOut">
              <a:rPr lang="it-IT" smtClean="0"/>
              <a:t>12/06/2018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53483AC-7CB6-40A9-9D26-648C10E7D8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3005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4.emf"/><Relationship Id="rId7" Type="http://schemas.openxmlformats.org/officeDocument/2006/relationships/image" Target="../media/image18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5BF6611-E54A-4A19-89DB-BB029D9FFA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it-IT" sz="3100" b="1" dirty="0">
                <a:solidFill>
                  <a:schemeClr val="accent1">
                    <a:lumMod val="75000"/>
                  </a:schemeClr>
                </a:solidFill>
              </a:rPr>
              <a:t>Corso di Laboratorio di analisi e progettazione dei trasporti</a:t>
            </a:r>
            <a:br>
              <a:rPr lang="it-IT" sz="4000" b="1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it-IT" sz="4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it-IT" sz="2000" dirty="0">
                <a:solidFill>
                  <a:schemeClr val="accent1">
                    <a:lumMod val="75000"/>
                  </a:schemeClr>
                </a:solidFill>
              </a:rPr>
              <a:t>A.A 2017/2018</a:t>
            </a:r>
            <a:br>
              <a:rPr lang="it-IT" sz="4000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it-IT" sz="4000" dirty="0"/>
            </a:br>
            <a:r>
              <a:rPr lang="it-IT" sz="4000" dirty="0">
                <a:solidFill>
                  <a:schemeClr val="accent4">
                    <a:lumMod val="50000"/>
                  </a:schemeClr>
                </a:solidFill>
              </a:rPr>
              <a:t>PROGETTO DI RIQUALIFICAZIONE LOGISTICA DEI FLUSSI DI TRAFFICO DELL’AREA URBANA DELLO SVINCOLO DELLA A2 A COSENZA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917A708-586F-491A-A165-EFF2B14F20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1804" y="3869634"/>
            <a:ext cx="4889241" cy="2391207"/>
          </a:xfrm>
        </p:spPr>
        <p:txBody>
          <a:bodyPr>
            <a:normAutofit fontScale="92500"/>
          </a:bodyPr>
          <a:lstStyle/>
          <a:p>
            <a:pPr algn="l"/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Studenti:</a:t>
            </a:r>
          </a:p>
          <a:p>
            <a:pPr algn="l"/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Alessandro Vennera	n° matricola  186985</a:t>
            </a:r>
          </a:p>
          <a:p>
            <a:pPr algn="l"/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Giovanni Nocito		n° matricola  186888</a:t>
            </a:r>
          </a:p>
          <a:p>
            <a:pPr algn="l"/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Giovanni Leone		n° matricola  187337</a:t>
            </a:r>
          </a:p>
          <a:p>
            <a:pPr algn="l"/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Dawin Neris		n° matricola  187795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5482803D-D048-4983-A766-23E34CDE266B}"/>
              </a:ext>
            </a:extLst>
          </p:cNvPr>
          <p:cNvSpPr/>
          <p:nvPr/>
        </p:nvSpPr>
        <p:spPr>
          <a:xfrm>
            <a:off x="6093460" y="4149403"/>
            <a:ext cx="564445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Docente: </a:t>
            </a:r>
          </a:p>
          <a:p>
            <a:pPr algn="r"/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Prof. Ing. Vittorio Astarita</a:t>
            </a:r>
          </a:p>
          <a:p>
            <a:pPr algn="r"/>
            <a:endParaRPr lang="it-IT" dirty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Tutor:</a:t>
            </a:r>
          </a:p>
          <a:p>
            <a:pPr algn="r"/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Phd. Ing. Giofrè Vincenzo Pasquale</a:t>
            </a:r>
          </a:p>
        </p:txBody>
      </p:sp>
    </p:spTree>
    <p:extLst>
      <p:ext uri="{BB962C8B-B14F-4D97-AF65-F5344CB8AC3E}">
        <p14:creationId xmlns:p14="http://schemas.microsoft.com/office/powerpoint/2010/main" val="3748201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4B9181-1B45-4D2F-ADA1-FF10CD518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2520" y="716860"/>
            <a:ext cx="9966960" cy="677215"/>
          </a:xfrm>
        </p:spPr>
        <p:txBody>
          <a:bodyPr>
            <a:noAutofit/>
          </a:bodyPr>
          <a:lstStyle/>
          <a:p>
            <a:r>
              <a:rPr lang="it-IT" sz="5400" dirty="0">
                <a:solidFill>
                  <a:srgbClr val="0070C0"/>
                </a:solidFill>
              </a:rPr>
              <a:t>Valutazione economica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EDEB5F3-B808-40C9-888B-7FEED6DD47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2070" y="1952626"/>
            <a:ext cx="8767860" cy="3171824"/>
          </a:xfrm>
        </p:spPr>
        <p:txBody>
          <a:bodyPr/>
          <a:lstStyle/>
          <a:p>
            <a:r>
              <a:rPr lang="it-IT" sz="4000" dirty="0">
                <a:solidFill>
                  <a:srgbClr val="C00000"/>
                </a:solidFill>
              </a:rPr>
              <a:t>Facendo riferimento al prezziario della Regione Calabria, i lavori hanno un costo complessivo pari a 699.057,95 €</a:t>
            </a:r>
            <a:endParaRPr lang="it-IT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5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10C4F5-40D0-4D41-862A-C486353B62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2520" y="1809750"/>
            <a:ext cx="9966960" cy="3238500"/>
          </a:xfrm>
        </p:spPr>
        <p:txBody>
          <a:bodyPr>
            <a:noAutofit/>
          </a:bodyPr>
          <a:lstStyle/>
          <a:p>
            <a:r>
              <a:rPr lang="it-IT" sz="8000" dirty="0">
                <a:solidFill>
                  <a:schemeClr val="accent2">
                    <a:lumMod val="75000"/>
                  </a:schemeClr>
                </a:solidFill>
              </a:rPr>
              <a:t>Grazie</a:t>
            </a:r>
            <a:br>
              <a:rPr lang="it-IT" sz="70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it-IT" sz="7000" dirty="0">
                <a:solidFill>
                  <a:schemeClr val="accent2">
                    <a:lumMod val="75000"/>
                  </a:schemeClr>
                </a:solidFill>
              </a:rPr>
              <a:t>per </a:t>
            </a:r>
            <a:br>
              <a:rPr lang="it-IT" sz="70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it-IT" sz="7000" dirty="0">
                <a:solidFill>
                  <a:schemeClr val="accent2">
                    <a:lumMod val="75000"/>
                  </a:schemeClr>
                </a:solidFill>
              </a:rPr>
              <a:t>l’attenzione</a:t>
            </a:r>
          </a:p>
        </p:txBody>
      </p:sp>
    </p:spTree>
    <p:extLst>
      <p:ext uri="{BB962C8B-B14F-4D97-AF65-F5344CB8AC3E}">
        <p14:creationId xmlns:p14="http://schemas.microsoft.com/office/powerpoint/2010/main" val="45246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4EA0DB-5131-4065-99A8-559FB599D1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2520" y="513184"/>
            <a:ext cx="9966960" cy="587829"/>
          </a:xfrm>
        </p:spPr>
        <p:txBody>
          <a:bodyPr>
            <a:normAutofit/>
          </a:bodyPr>
          <a:lstStyle/>
          <a:p>
            <a:r>
              <a:rPr lang="it-IT" sz="3000" b="1" dirty="0"/>
              <a:t>Localizzazione Geografica area di intervento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70D907D-5107-4494-92B4-E7BEAC2046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6283" y="1574304"/>
            <a:ext cx="9139432" cy="1854696"/>
          </a:xfrm>
        </p:spPr>
        <p:txBody>
          <a:bodyPr>
            <a:noAutofit/>
          </a:bodyPr>
          <a:lstStyle/>
          <a:p>
            <a:r>
              <a:rPr lang="it-IT" sz="2600" b="1" dirty="0"/>
              <a:t>La zona studio, ricade nelle vicinanze dello svincolo autostradale A2 e pertanto </a:t>
            </a:r>
            <a:r>
              <a:rPr lang="it-IT" sz="2600" b="1" dirty="0" err="1"/>
              <a:t>e’</a:t>
            </a:r>
            <a:r>
              <a:rPr lang="it-IT" sz="2600" b="1" dirty="0"/>
              <a:t> soggetta ad una notevole quantità di traffico veicolare in ingresso</a:t>
            </a:r>
          </a:p>
        </p:txBody>
      </p:sp>
      <p:sp>
        <p:nvSpPr>
          <p:cNvPr id="4" name="Sottotitolo 2">
            <a:extLst>
              <a:ext uri="{FF2B5EF4-FFF2-40B4-BE49-F238E27FC236}">
                <a16:creationId xmlns:a16="http://schemas.microsoft.com/office/drawing/2014/main" id="{2152B81F-2621-4CB4-B444-64AB1B302C76}"/>
              </a:ext>
            </a:extLst>
          </p:cNvPr>
          <p:cNvSpPr txBox="1">
            <a:spLocks/>
          </p:cNvSpPr>
          <p:nvPr/>
        </p:nvSpPr>
        <p:spPr>
          <a:xfrm>
            <a:off x="1712070" y="3724275"/>
            <a:ext cx="8767860" cy="763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dirty="0">
                <a:solidFill>
                  <a:srgbClr val="C00000"/>
                </a:solidFill>
              </a:rPr>
              <a:t>OBIETTIVO PRINCIPALE</a:t>
            </a:r>
          </a:p>
          <a:p>
            <a:endParaRPr lang="it-IT" dirty="0"/>
          </a:p>
        </p:txBody>
      </p:sp>
      <p:sp>
        <p:nvSpPr>
          <p:cNvPr id="5" name="Sottotitolo 2">
            <a:extLst>
              <a:ext uri="{FF2B5EF4-FFF2-40B4-BE49-F238E27FC236}">
                <a16:creationId xmlns:a16="http://schemas.microsoft.com/office/drawing/2014/main" id="{4DE54872-C560-4E74-AE51-C039F6F4DEF7}"/>
              </a:ext>
            </a:extLst>
          </p:cNvPr>
          <p:cNvSpPr txBox="1">
            <a:spLocks/>
          </p:cNvSpPr>
          <p:nvPr/>
        </p:nvSpPr>
        <p:spPr>
          <a:xfrm>
            <a:off x="2311610" y="4715611"/>
            <a:ext cx="7568779" cy="139594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i="1" u="sng" dirty="0">
                <a:solidFill>
                  <a:srgbClr val="0070C0"/>
                </a:solidFill>
              </a:rPr>
              <a:t>RIDUZIONE DEL LIVELLO DI CONGESTIONE DELLA RETE STRADALE RELATIVA ALL’AREA IN QUESTIONE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45584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382EDE2-2088-4DB1-A7A3-1D7A87C2B0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00855" y="152400"/>
            <a:ext cx="9966960" cy="1495424"/>
          </a:xfrm>
        </p:spPr>
        <p:txBody>
          <a:bodyPr>
            <a:normAutofit fontScale="90000"/>
          </a:bodyPr>
          <a:lstStyle/>
          <a:p>
            <a:br>
              <a:rPr lang="it-IT" sz="4000" dirty="0"/>
            </a:br>
            <a:br>
              <a:rPr lang="it-IT" sz="4000" dirty="0"/>
            </a:br>
            <a:r>
              <a:rPr lang="it-IT" sz="6000" b="1" dirty="0">
                <a:solidFill>
                  <a:srgbClr val="0070C0"/>
                </a:solidFill>
              </a:rPr>
              <a:t>Fasi Progettuali</a:t>
            </a:r>
            <a:br>
              <a:rPr lang="it-IT" b="1" dirty="0"/>
            </a:br>
            <a:endParaRPr lang="it-IT" b="1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4818320-E529-4200-9A61-486644589B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40715" y="1390650"/>
            <a:ext cx="6705490" cy="4914900"/>
          </a:xfrm>
        </p:spPr>
        <p:txBody>
          <a:bodyPr>
            <a:normAutofit fontScale="92500"/>
          </a:bodyPr>
          <a:lstStyle/>
          <a:p>
            <a:r>
              <a:rPr lang="it-IT" b="1" dirty="0"/>
              <a:t> </a:t>
            </a:r>
            <a:r>
              <a:rPr lang="it-IT" b="1" dirty="0">
                <a:solidFill>
                  <a:schemeClr val="accent2">
                    <a:lumMod val="75000"/>
                  </a:schemeClr>
                </a:solidFill>
              </a:rPr>
              <a:t>Inquadramento territoriale</a:t>
            </a:r>
          </a:p>
          <a:p>
            <a:r>
              <a:rPr lang="it-IT" b="1" dirty="0">
                <a:solidFill>
                  <a:schemeClr val="accent2">
                    <a:lumMod val="75000"/>
                  </a:schemeClr>
                </a:solidFill>
              </a:rPr>
              <a:t> Rilievi in sito</a:t>
            </a:r>
          </a:p>
          <a:p>
            <a:r>
              <a:rPr lang="it-IT" b="1" dirty="0">
                <a:solidFill>
                  <a:schemeClr val="accent2">
                    <a:lumMod val="75000"/>
                  </a:schemeClr>
                </a:solidFill>
              </a:rPr>
              <a:t> Modellizzazione della domanda e dell’offerta</a:t>
            </a:r>
          </a:p>
          <a:p>
            <a:r>
              <a:rPr lang="it-IT" b="1" dirty="0">
                <a:solidFill>
                  <a:schemeClr val="accent2">
                    <a:lumMod val="75000"/>
                  </a:schemeClr>
                </a:solidFill>
              </a:rPr>
              <a:t>Scelta dei modelli</a:t>
            </a:r>
          </a:p>
          <a:p>
            <a:r>
              <a:rPr lang="it-IT" b="1" dirty="0">
                <a:solidFill>
                  <a:schemeClr val="accent2">
                    <a:lumMod val="75000"/>
                  </a:schemeClr>
                </a:solidFill>
              </a:rPr>
              <a:t>Scelta dei parametri di riferimento</a:t>
            </a:r>
          </a:p>
          <a:p>
            <a:r>
              <a:rPr lang="it-IT" b="1" dirty="0">
                <a:solidFill>
                  <a:schemeClr val="accent2">
                    <a:lumMod val="75000"/>
                  </a:schemeClr>
                </a:solidFill>
              </a:rPr>
              <a:t>Individuazione delle aree critiche</a:t>
            </a:r>
          </a:p>
          <a:p>
            <a:r>
              <a:rPr lang="it-IT" b="1" dirty="0">
                <a:solidFill>
                  <a:schemeClr val="accent2">
                    <a:lumMod val="75000"/>
                  </a:schemeClr>
                </a:solidFill>
              </a:rPr>
              <a:t>  Scelte progettuali</a:t>
            </a:r>
          </a:p>
          <a:p>
            <a:r>
              <a:rPr lang="it-IT" b="1" dirty="0">
                <a:solidFill>
                  <a:schemeClr val="accent2">
                    <a:lumMod val="75000"/>
                  </a:schemeClr>
                </a:solidFill>
              </a:rPr>
              <a:t>  Elaborazione soluzione migliore</a:t>
            </a:r>
          </a:p>
          <a:p>
            <a:r>
              <a:rPr lang="it-IT" b="1" dirty="0">
                <a:solidFill>
                  <a:schemeClr val="accent2">
                    <a:lumMod val="75000"/>
                  </a:schemeClr>
                </a:solidFill>
              </a:rPr>
              <a:t>  Confronto attuale/progetto</a:t>
            </a:r>
          </a:p>
          <a:p>
            <a:r>
              <a:rPr lang="it-IT" b="1" dirty="0">
                <a:solidFill>
                  <a:schemeClr val="accent2">
                    <a:lumMod val="75000"/>
                  </a:schemeClr>
                </a:solidFill>
              </a:rPr>
              <a:t> Valutazione economica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67551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F93354B7-BDD5-4511-81DF-2D6DFBBBB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100642" y="3380339"/>
            <a:ext cx="8767860" cy="683316"/>
          </a:xfrm>
        </p:spPr>
        <p:txBody>
          <a:bodyPr>
            <a:noAutofit/>
          </a:bodyPr>
          <a:lstStyle/>
          <a:p>
            <a:r>
              <a:rPr lang="it-IT" sz="1600" b="1" i="1" dirty="0">
                <a:solidFill>
                  <a:srgbClr val="C00000"/>
                </a:solidFill>
              </a:rPr>
              <a:t>MODELLIZZAZIONE DELL’ AREA DI STUDIO</a:t>
            </a:r>
          </a:p>
          <a:p>
            <a:r>
              <a:rPr lang="it-IT" sz="1600" b="1" i="1" dirty="0">
                <a:solidFill>
                  <a:srgbClr val="C00000"/>
                </a:solidFill>
              </a:rPr>
              <a:t> INDIVIDUAZIONE DELLE AREE DI CONGESTIONE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0D503DE3-8B2F-4873-9E25-116A50A7F9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33" y="445282"/>
            <a:ext cx="5941069" cy="2810934"/>
          </a:xfrm>
          <a:prstGeom prst="roundRect">
            <a:avLst>
              <a:gd name="adj" fmla="val 11111"/>
            </a:avLst>
          </a:prstGeom>
          <a:ln w="127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</p:spPr>
      </p:pic>
      <p:sp>
        <p:nvSpPr>
          <p:cNvPr id="8" name="Ovale 7">
            <a:extLst>
              <a:ext uri="{FF2B5EF4-FFF2-40B4-BE49-F238E27FC236}">
                <a16:creationId xmlns:a16="http://schemas.microsoft.com/office/drawing/2014/main" id="{A1C51D6D-7327-49F7-8321-27D79D7D5F68}"/>
              </a:ext>
            </a:extLst>
          </p:cNvPr>
          <p:cNvSpPr/>
          <p:nvPr/>
        </p:nvSpPr>
        <p:spPr>
          <a:xfrm>
            <a:off x="1891145" y="658090"/>
            <a:ext cx="1627910" cy="734291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F61D1850-033E-4AB9-9B92-2D5D5E405DA8}"/>
              </a:ext>
            </a:extLst>
          </p:cNvPr>
          <p:cNvSpPr/>
          <p:nvPr/>
        </p:nvSpPr>
        <p:spPr>
          <a:xfrm>
            <a:off x="3747655" y="658090"/>
            <a:ext cx="1921454" cy="1084119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1B9FE778-CB1A-4041-938D-AE839241E3A4}"/>
              </a:ext>
            </a:extLst>
          </p:cNvPr>
          <p:cNvSpPr/>
          <p:nvPr/>
        </p:nvSpPr>
        <p:spPr>
          <a:xfrm>
            <a:off x="852055" y="1639364"/>
            <a:ext cx="1381991" cy="807438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7EA716D5-EF0A-4051-A076-F9A7D4F16389}"/>
              </a:ext>
            </a:extLst>
          </p:cNvPr>
          <p:cNvSpPr/>
          <p:nvPr/>
        </p:nvSpPr>
        <p:spPr>
          <a:xfrm>
            <a:off x="1731817" y="2487378"/>
            <a:ext cx="1724091" cy="667253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Svincolo A2 Cosenza Sud_Medio - Originale">
            <a:hlinkClick r:id="" action="ppaction://media"/>
            <a:extLst>
              <a:ext uri="{FF2B5EF4-FFF2-40B4-BE49-F238E27FC236}">
                <a16:creationId xmlns:a16="http://schemas.microsoft.com/office/drawing/2014/main" id="{043579C4-44A7-48B2-BBC1-5B52CC19CD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0" y="3429000"/>
            <a:ext cx="5739323" cy="324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621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3" grpId="0" uiExpand="1" build="p"/>
      <p:bldP spid="8" grpId="0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035A7BF6-3FB2-40AB-A8D0-A4C851473B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2069" y="509059"/>
            <a:ext cx="8767860" cy="616641"/>
          </a:xfrm>
        </p:spPr>
        <p:txBody>
          <a:bodyPr>
            <a:noAutofit/>
          </a:bodyPr>
          <a:lstStyle/>
          <a:p>
            <a:r>
              <a:rPr lang="it-IT" sz="4000" b="1" dirty="0">
                <a:solidFill>
                  <a:srgbClr val="0070C0"/>
                </a:solidFill>
              </a:rPr>
              <a:t>SCELTE PROGETTUALI</a:t>
            </a:r>
          </a:p>
        </p:txBody>
      </p:sp>
      <p:sp>
        <p:nvSpPr>
          <p:cNvPr id="4" name="Sottotitolo 2">
            <a:extLst>
              <a:ext uri="{FF2B5EF4-FFF2-40B4-BE49-F238E27FC236}">
                <a16:creationId xmlns:a16="http://schemas.microsoft.com/office/drawing/2014/main" id="{DB5B5BA2-34E0-401A-830C-A6067C883BBA}"/>
              </a:ext>
            </a:extLst>
          </p:cNvPr>
          <p:cNvSpPr txBox="1">
            <a:spLocks/>
          </p:cNvSpPr>
          <p:nvPr/>
        </p:nvSpPr>
        <p:spPr>
          <a:xfrm>
            <a:off x="590550" y="1707988"/>
            <a:ext cx="11010899" cy="3609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it-IT" sz="3600" b="1" dirty="0">
                <a:solidFill>
                  <a:srgbClr val="C00000"/>
                </a:solidFill>
              </a:rPr>
              <a:t>1. REALIZZAZIONE DI UN SOTTOPASSO DIREZIONE RENDE A PARTIRE DALLA CORSIA DI USCITA AUTOSTRADALE, VERSO LA ROTONDA </a:t>
            </a:r>
            <a:endParaRPr lang="it-IT" sz="3400" b="1" dirty="0">
              <a:solidFill>
                <a:srgbClr val="C00000"/>
              </a:solidFill>
            </a:endParaRPr>
          </a:p>
          <a:p>
            <a:pPr lvl="0"/>
            <a:r>
              <a:rPr lang="it-IT" sz="3400" b="1" dirty="0">
                <a:solidFill>
                  <a:srgbClr val="C00000"/>
                </a:solidFill>
              </a:rPr>
              <a:t>2. REALIZZAZIONE DI UN NUOVO ARCO STRADALE CHE COLLEGA VIA VINCENZO VOCATURO E VIA PASQUALE ROSSI</a:t>
            </a:r>
            <a:endParaRPr lang="it-IT" dirty="0">
              <a:solidFill>
                <a:srgbClr val="C00000"/>
              </a:solidFill>
            </a:endParaRPr>
          </a:p>
          <a:p>
            <a:pPr lvl="0"/>
            <a:r>
              <a:rPr lang="it-IT" sz="3400" b="1" dirty="0">
                <a:solidFill>
                  <a:srgbClr val="C00000"/>
                </a:solidFill>
              </a:rPr>
              <a:t>3. ADEGUAMENTO DELLA SEGNALETICA DI ALCUNI ARCHI STRADALI SULLA SP241.</a:t>
            </a:r>
          </a:p>
        </p:txBody>
      </p:sp>
    </p:spTree>
    <p:extLst>
      <p:ext uri="{BB962C8B-B14F-4D97-AF65-F5344CB8AC3E}">
        <p14:creationId xmlns:p14="http://schemas.microsoft.com/office/powerpoint/2010/main" val="103679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6AFB9C9-3159-4BE9-A7F3-2849B6914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3" y="462942"/>
            <a:ext cx="10364451" cy="734033"/>
          </a:xfrm>
        </p:spPr>
        <p:txBody>
          <a:bodyPr/>
          <a:lstStyle/>
          <a:p>
            <a:r>
              <a:rPr lang="it-IT" b="1" dirty="0">
                <a:solidFill>
                  <a:srgbClr val="0070C0"/>
                </a:solidFill>
              </a:rPr>
              <a:t>Particolare intervento principale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6F4AB99-FDAA-4648-89AE-7EAA3A70741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" y="1819274"/>
            <a:ext cx="5469255" cy="3259455"/>
          </a:xfrm>
          <a:prstGeom prst="rect">
            <a:avLst/>
          </a:prstGeom>
          <a:ln w="28575" cap="sq" cmpd="thickThin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5" name="Immagine 4" descr="C:\Users\Pc\Desktop\uscita222.jpg">
            <a:extLst>
              <a:ext uri="{FF2B5EF4-FFF2-40B4-BE49-F238E27FC236}">
                <a16:creationId xmlns:a16="http://schemas.microsoft.com/office/drawing/2014/main" id="{3C0CBEEC-DA52-4FAF-881B-DA4B06C388B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386" y="1819274"/>
            <a:ext cx="5828981" cy="3259455"/>
          </a:xfrm>
          <a:prstGeom prst="rect">
            <a:avLst/>
          </a:prstGeom>
          <a:ln w="28575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CCAC8E5B-006A-4B21-8A56-AB5759E1B19A}"/>
              </a:ext>
            </a:extLst>
          </p:cNvPr>
          <p:cNvSpPr txBox="1">
            <a:spLocks/>
          </p:cNvSpPr>
          <p:nvPr/>
        </p:nvSpPr>
        <p:spPr>
          <a:xfrm>
            <a:off x="676275" y="5212742"/>
            <a:ext cx="5219700" cy="734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b="1" i="1" dirty="0">
                <a:solidFill>
                  <a:srgbClr val="C00000"/>
                </a:solidFill>
              </a:rPr>
              <a:t>Stato attuale</a:t>
            </a: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DD798D86-02EA-4C59-A847-542C7079F576}"/>
              </a:ext>
            </a:extLst>
          </p:cNvPr>
          <p:cNvSpPr txBox="1">
            <a:spLocks/>
          </p:cNvSpPr>
          <p:nvPr/>
        </p:nvSpPr>
        <p:spPr>
          <a:xfrm>
            <a:off x="6296027" y="5212741"/>
            <a:ext cx="5219700" cy="734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b="1" i="1" dirty="0">
                <a:solidFill>
                  <a:srgbClr val="C00000"/>
                </a:solidFill>
              </a:rPr>
              <a:t>Stato futuro</a:t>
            </a:r>
          </a:p>
        </p:txBody>
      </p:sp>
    </p:spTree>
    <p:extLst>
      <p:ext uri="{BB962C8B-B14F-4D97-AF65-F5344CB8AC3E}">
        <p14:creationId xmlns:p14="http://schemas.microsoft.com/office/powerpoint/2010/main" val="140515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6116B9BC-6951-442D-83B0-4746E64CA1E6}"/>
              </a:ext>
            </a:extLst>
          </p:cNvPr>
          <p:cNvSpPr txBox="1">
            <a:spLocks/>
          </p:cNvSpPr>
          <p:nvPr/>
        </p:nvSpPr>
        <p:spPr>
          <a:xfrm>
            <a:off x="913774" y="5744069"/>
            <a:ext cx="10364451" cy="88066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C00000"/>
                </a:solidFill>
              </a:rPr>
              <a:t>Particolare 3d armatura sottopasso ottenuto dall’analisi strutturale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EB7C94F-693C-4881-8A8D-B0C1ABA289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34" y="384691"/>
            <a:ext cx="7085386" cy="5011911"/>
          </a:xfrm>
          <a:prstGeom prst="rect">
            <a:avLst/>
          </a:prstGeom>
          <a:solidFill>
            <a:srgbClr val="000000">
              <a:shade val="95000"/>
            </a:srgbClr>
          </a:solidFill>
          <a:ln w="28575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66A08F0-ADF5-4809-9431-CFEA6FC5EC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242" y="384691"/>
            <a:ext cx="3451123" cy="2441183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940A3268-9E9E-49B2-9940-4CC46E9AA6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243" y="2955420"/>
            <a:ext cx="3451123" cy="2441182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0303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61BB8E-D599-4D56-86A3-AC3A2034C4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2520" y="228600"/>
            <a:ext cx="9966960" cy="741405"/>
          </a:xfrm>
        </p:spPr>
        <p:txBody>
          <a:bodyPr>
            <a:normAutofit/>
          </a:bodyPr>
          <a:lstStyle/>
          <a:p>
            <a:r>
              <a:rPr lang="it-IT" sz="4000" b="1" dirty="0">
                <a:solidFill>
                  <a:srgbClr val="0070C0"/>
                </a:solidFill>
              </a:rPr>
              <a:t>SIMULAZIONE RETE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A38796E-406A-4F98-A995-F7F2A3D8E0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39" y="1150209"/>
            <a:ext cx="4455020" cy="45575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8B1AE499-A193-4EED-8FF0-B0BC3CAE02F7}"/>
              </a:ext>
            </a:extLst>
          </p:cNvPr>
          <p:cNvSpPr txBox="1">
            <a:spLocks/>
          </p:cNvSpPr>
          <p:nvPr/>
        </p:nvSpPr>
        <p:spPr>
          <a:xfrm>
            <a:off x="-1792931" y="5729590"/>
            <a:ext cx="9966960" cy="7414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b="1" dirty="0">
                <a:solidFill>
                  <a:srgbClr val="C00000"/>
                </a:solidFill>
              </a:rPr>
              <a:t>Stato attuale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A94648C-F644-4818-A401-174A5F0848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828" y="1150209"/>
            <a:ext cx="4786133" cy="45324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itolo 1">
            <a:extLst>
              <a:ext uri="{FF2B5EF4-FFF2-40B4-BE49-F238E27FC236}">
                <a16:creationId xmlns:a16="http://schemas.microsoft.com/office/drawing/2014/main" id="{38619874-4D0D-4A9F-9D52-CB5C75BE9E0A}"/>
              </a:ext>
            </a:extLst>
          </p:cNvPr>
          <p:cNvSpPr txBox="1">
            <a:spLocks/>
          </p:cNvSpPr>
          <p:nvPr/>
        </p:nvSpPr>
        <p:spPr>
          <a:xfrm>
            <a:off x="3930236" y="5682684"/>
            <a:ext cx="9966960" cy="7414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b="1" dirty="0">
                <a:solidFill>
                  <a:srgbClr val="C00000"/>
                </a:solidFill>
              </a:rPr>
              <a:t>Stato futuro</a:t>
            </a:r>
          </a:p>
        </p:txBody>
      </p:sp>
    </p:spTree>
    <p:extLst>
      <p:ext uri="{BB962C8B-B14F-4D97-AF65-F5344CB8AC3E}">
        <p14:creationId xmlns:p14="http://schemas.microsoft.com/office/powerpoint/2010/main" val="1253092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B2CA26-30E6-459F-BF69-391B147B10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2520" y="381000"/>
            <a:ext cx="9966960" cy="1198606"/>
          </a:xfrm>
        </p:spPr>
        <p:txBody>
          <a:bodyPr>
            <a:noAutofit/>
          </a:bodyPr>
          <a:lstStyle/>
          <a:p>
            <a:r>
              <a:rPr lang="it-IT" sz="5000" b="1" dirty="0">
                <a:solidFill>
                  <a:srgbClr val="0070C0"/>
                </a:solidFill>
              </a:rPr>
              <a:t>CONFRONTO STATO ATTUALE E DI PROGETTO</a:t>
            </a: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86BEF28B-EFB5-4152-B335-3C8937956BF6}"/>
              </a:ext>
            </a:extLst>
          </p:cNvPr>
          <p:cNvSpPr txBox="1">
            <a:spLocks/>
          </p:cNvSpPr>
          <p:nvPr/>
        </p:nvSpPr>
        <p:spPr>
          <a:xfrm>
            <a:off x="1112520" y="3493247"/>
            <a:ext cx="9966960" cy="7414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all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dirty="0">
                <a:solidFill>
                  <a:srgbClr val="C00000"/>
                </a:solidFill>
              </a:rPr>
              <a:t>Guadagno ottenuto</a:t>
            </a: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2FC774E6-51D0-46BB-9DEC-47BD6E867395}"/>
              </a:ext>
            </a:extLst>
          </p:cNvPr>
          <p:cNvSpPr txBox="1">
            <a:spLocks/>
          </p:cNvSpPr>
          <p:nvPr/>
        </p:nvSpPr>
        <p:spPr>
          <a:xfrm>
            <a:off x="1112520" y="1579606"/>
            <a:ext cx="9966960" cy="3741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all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000" dirty="0">
                <a:solidFill>
                  <a:schemeClr val="accent2">
                    <a:lumMod val="75000"/>
                  </a:schemeClr>
                </a:solidFill>
              </a:rPr>
              <a:t>MODELLO DI CALIBRAZIONE GAZIS E HERMAN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CD0DC79-42D0-4F29-B82D-6402E63889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844" y="2360548"/>
            <a:ext cx="2732506" cy="74140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86FB2DDE-0A9A-41DB-80F2-77BE152B0B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107" y="2247089"/>
            <a:ext cx="3122177" cy="84713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2B61419-CFB6-47C5-9EC8-3C45D6C2CA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3042" y="2375249"/>
            <a:ext cx="2649834" cy="71897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4DE81B1-FC82-429F-A4EF-B2DFD6AFD2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0788" y="5972783"/>
            <a:ext cx="1401986" cy="504217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CCBED8DC-4750-4BE6-B72D-43733E259E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0389" y="5946194"/>
            <a:ext cx="1569084" cy="51103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0B492F8B-0226-4B50-B4EA-5918F439EA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00815" y="5946194"/>
            <a:ext cx="1569084" cy="511029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A0AFB860-34E7-4EF4-A918-19D9AE2ECA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41486" y="4234653"/>
            <a:ext cx="3667417" cy="130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49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6" grpId="0"/>
    </p:bldLst>
  </p:timing>
</p:sld>
</file>

<file path=ppt/theme/theme1.xml><?xml version="1.0" encoding="utf-8"?>
<a:theme xmlns:a="http://schemas.openxmlformats.org/drawingml/2006/main" name="Goccia">
  <a:themeElements>
    <a:clrScheme name="Goccia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Gocci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occi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TM03457485[[fn=Rete]]</Template>
  <TotalTime>0</TotalTime>
  <Words>231</Words>
  <Application>Microsoft Office PowerPoint</Application>
  <PresentationFormat>Widescreen</PresentationFormat>
  <Paragraphs>45</Paragraphs>
  <Slides>11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5" baseType="lpstr">
      <vt:lpstr>Arial</vt:lpstr>
      <vt:lpstr>Corbel</vt:lpstr>
      <vt:lpstr>Tw Cen MT</vt:lpstr>
      <vt:lpstr>Goccia</vt:lpstr>
      <vt:lpstr>Corso di Laboratorio di analisi e progettazione dei trasporti  A.A 2017/2018  PROGETTO DI RIQUALIFICAZIONE LOGISTICA DEI FLUSSI DI TRAFFICO DELL’AREA URBANA DELLO SVINCOLO DELLA A2 A COSENZA</vt:lpstr>
      <vt:lpstr>Localizzazione Geografica area di intervento</vt:lpstr>
      <vt:lpstr>  Fasi Progettuali </vt:lpstr>
      <vt:lpstr>Presentazione standard di PowerPoint</vt:lpstr>
      <vt:lpstr>Presentazione standard di PowerPoint</vt:lpstr>
      <vt:lpstr>Particolare intervento principale</vt:lpstr>
      <vt:lpstr>Presentazione standard di PowerPoint</vt:lpstr>
      <vt:lpstr>SIMULAZIONE RETE</vt:lpstr>
      <vt:lpstr>CONFRONTO STATO ATTUALE E DI PROGETTO</vt:lpstr>
      <vt:lpstr>Valutazione economica</vt:lpstr>
      <vt:lpstr>Grazie per  l’attenzione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Corso di Laboratorio di analisi e progettazione dei trasporti -------- PROGETTO DI RIQUALIFICAZIONE LOGISTICA DEI FLUSSI DI TRAFFICO DELL’AREA URBANA DELLO SVINCOLO DELLA A2 A COSENZA</dc:title>
  <dc:creator>Andrea Vennera</dc:creator>
  <cp:lastModifiedBy>Andrea Vennera</cp:lastModifiedBy>
  <cp:revision>35</cp:revision>
  <dcterms:created xsi:type="dcterms:W3CDTF">2018-06-07T08:03:01Z</dcterms:created>
  <dcterms:modified xsi:type="dcterms:W3CDTF">2018-06-12T07:21:52Z</dcterms:modified>
</cp:coreProperties>
</file>