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62" r:id="rId3"/>
    <p:sldId id="281" r:id="rId4"/>
    <p:sldId id="294" r:id="rId5"/>
    <p:sldId id="280" r:id="rId6"/>
    <p:sldId id="264" r:id="rId7"/>
    <p:sldId id="296" r:id="rId8"/>
    <p:sldId id="297" r:id="rId9"/>
    <p:sldId id="298" r:id="rId10"/>
    <p:sldId id="274" r:id="rId11"/>
    <p:sldId id="299" r:id="rId1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5018" autoAdjust="0"/>
  </p:normalViewPr>
  <p:slideViewPr>
    <p:cSldViewPr>
      <p:cViewPr varScale="1">
        <p:scale>
          <a:sx n="72" d="100"/>
          <a:sy n="72" d="100"/>
        </p:scale>
        <p:origin x="134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745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ente\Desktop\progetto%20laboratorio%20gruppo%207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ente\Desktop\progetto%20laboratorio%20gruppo%207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ente\Desktop\progetto%20laboratorio%20gruppo%207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ente\Desktop\progetto%20laboratorio%20gruppo%207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ente\Desktop\progetto%20laboratorio%20gruppo%207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ente\Desktop\progetto%20laboratorio%20gruppo%207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Gazis-Herman</c:v>
          </c:tx>
          <c:spPr>
            <a:noFill/>
            <a:ln w="9525" cap="flat" cmpd="sng" algn="ctr">
              <a:solidFill>
                <a:schemeClr val="accent1"/>
              </a:solidFill>
              <a:miter lim="800000"/>
            </a:ln>
            <a:effectLst>
              <a:glow rad="63500">
                <a:schemeClr val="accent1">
                  <a:satMod val="175000"/>
                  <a:alpha val="25000"/>
                </a:schemeClr>
              </a:glow>
            </a:effectLst>
          </c:spPr>
          <c:invertIfNegative val="0"/>
          <c:val>
            <c:numRef>
              <c:f>GoF!$T$13</c:f>
              <c:numCache>
                <c:formatCode>General</c:formatCode>
                <c:ptCount val="1"/>
                <c:pt idx="0">
                  <c:v>0.17848539276587627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6C-4829-A15C-3B07987CD172}"/>
            </c:ext>
          </c:extLst>
        </c:ser>
        <c:ser>
          <c:idx val="1"/>
          <c:order val="1"/>
          <c:tx>
            <c:v>Wiedemann 99</c:v>
          </c:tx>
          <c:spPr>
            <a:noFill/>
            <a:ln w="9525" cap="flat" cmpd="sng" algn="ctr">
              <a:solidFill>
                <a:schemeClr val="accent2"/>
              </a:solidFill>
              <a:miter lim="800000"/>
            </a:ln>
            <a:effectLst>
              <a:glow rad="63500">
                <a:schemeClr val="accent2">
                  <a:satMod val="175000"/>
                  <a:alpha val="25000"/>
                </a:schemeClr>
              </a:glow>
            </a:effectLst>
          </c:spPr>
          <c:invertIfNegative val="0"/>
          <c:val>
            <c:numRef>
              <c:f>GoF!$U$13</c:f>
              <c:numCache>
                <c:formatCode>General</c:formatCode>
                <c:ptCount val="1"/>
                <c:pt idx="0">
                  <c:v>0.80253170494693948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6C-4829-A15C-3B07987CD172}"/>
            </c:ext>
          </c:extLst>
        </c:ser>
        <c:ser>
          <c:idx val="2"/>
          <c:order val="2"/>
          <c:tx>
            <c:v>Fritzsche</c:v>
          </c:tx>
          <c:spPr>
            <a:noFill/>
            <a:ln w="9525" cap="flat" cmpd="sng" algn="ctr">
              <a:solidFill>
                <a:schemeClr val="accent3"/>
              </a:solidFill>
              <a:miter lim="800000"/>
            </a:ln>
            <a:effectLst>
              <a:glow rad="63500">
                <a:schemeClr val="accent3">
                  <a:satMod val="175000"/>
                  <a:alpha val="25000"/>
                </a:schemeClr>
              </a:glow>
            </a:effectLst>
          </c:spPr>
          <c:invertIfNegative val="0"/>
          <c:val>
            <c:numRef>
              <c:f>GoF!$V$13</c:f>
              <c:numCache>
                <c:formatCode>General</c:formatCode>
                <c:ptCount val="1"/>
                <c:pt idx="0">
                  <c:v>0.23767737566427166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6C-4829-A15C-3B07987CD172}"/>
            </c:ext>
          </c:extLst>
        </c:ser>
        <c:ser>
          <c:idx val="3"/>
          <c:order val="3"/>
          <c:tx>
            <c:v>Gipps</c:v>
          </c:tx>
          <c:spPr>
            <a:noFill/>
            <a:ln w="9525" cap="flat" cmpd="sng" algn="ctr">
              <a:solidFill>
                <a:schemeClr val="accent4"/>
              </a:solidFill>
              <a:miter lim="800000"/>
            </a:ln>
            <a:effectLst>
              <a:glow rad="63500">
                <a:schemeClr val="accent4">
                  <a:satMod val="175000"/>
                  <a:alpha val="25000"/>
                </a:schemeClr>
              </a:glow>
            </a:effectLst>
          </c:spPr>
          <c:invertIfNegative val="0"/>
          <c:val>
            <c:numRef>
              <c:f>GoF!$W$13</c:f>
              <c:numCache>
                <c:formatCode>General</c:formatCode>
                <c:ptCount val="1"/>
                <c:pt idx="0">
                  <c:v>0.19429307239422902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E6C-4829-A15C-3B07987CD172}"/>
            </c:ext>
          </c:extLst>
        </c:ser>
        <c:ser>
          <c:idx val="4"/>
          <c:order val="4"/>
          <c:tx>
            <c:v>Krauss</c:v>
          </c:tx>
          <c:spPr>
            <a:noFill/>
            <a:ln w="9525" cap="flat" cmpd="sng" algn="ctr">
              <a:solidFill>
                <a:schemeClr val="accent5"/>
              </a:solidFill>
              <a:miter lim="800000"/>
            </a:ln>
            <a:effectLst>
              <a:glow rad="63500">
                <a:schemeClr val="accent5">
                  <a:satMod val="175000"/>
                  <a:alpha val="25000"/>
                </a:schemeClr>
              </a:glow>
            </a:effectLst>
          </c:spPr>
          <c:invertIfNegative val="0"/>
          <c:val>
            <c:numRef>
              <c:f>GoF!$X$13</c:f>
              <c:numCache>
                <c:formatCode>General</c:formatCode>
                <c:ptCount val="1"/>
                <c:pt idx="0">
                  <c:v>0.24171911614407307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E6C-4829-A15C-3B07987CD172}"/>
            </c:ext>
          </c:extLst>
        </c:ser>
        <c:ser>
          <c:idx val="5"/>
          <c:order val="5"/>
          <c:tx>
            <c:v>IDM 200</c:v>
          </c:tx>
          <c:spPr>
            <a:noFill/>
            <a:ln w="9525" cap="flat" cmpd="sng" algn="ctr">
              <a:solidFill>
                <a:schemeClr val="accent6"/>
              </a:solidFill>
              <a:miter lim="800000"/>
            </a:ln>
            <a:effectLst>
              <a:glow rad="63500">
                <a:schemeClr val="accent6">
                  <a:satMod val="175000"/>
                  <a:alpha val="25000"/>
                </a:schemeClr>
              </a:glow>
            </a:effectLst>
          </c:spPr>
          <c:invertIfNegative val="0"/>
          <c:val>
            <c:numRef>
              <c:f>GoF!$Y$13</c:f>
              <c:numCache>
                <c:formatCode>General</c:formatCode>
                <c:ptCount val="1"/>
                <c:pt idx="0">
                  <c:v>0.22159407546165771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E6C-4829-A15C-3B07987CD1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5"/>
        <c:overlap val="-40"/>
        <c:axId val="211278464"/>
        <c:axId val="230302080"/>
      </c:barChart>
      <c:catAx>
        <c:axId val="21127846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30302080"/>
        <c:crosses val="autoZero"/>
        <c:auto val="1"/>
        <c:lblAlgn val="ctr"/>
        <c:lblOffset val="100"/>
        <c:noMultiLvlLbl val="0"/>
      </c:catAx>
      <c:valAx>
        <c:axId val="23030208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112784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50000"/>
                <a:lumOff val="50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dTable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Tempo speso dai guidatori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Stato variante Gazis-Herman</c:v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'Tabella media stato di progetto'!$A$4:$A$34</c:f>
              <c:numCache>
                <c:formatCode>General</c:formatCode>
                <c:ptCount val="31"/>
                <c:pt idx="0">
                  <c:v>0</c:v>
                </c:pt>
                <c:pt idx="1">
                  <c:v>120</c:v>
                </c:pt>
                <c:pt idx="2">
                  <c:v>240</c:v>
                </c:pt>
                <c:pt idx="3">
                  <c:v>360</c:v>
                </c:pt>
                <c:pt idx="4">
                  <c:v>480</c:v>
                </c:pt>
                <c:pt idx="5">
                  <c:v>600</c:v>
                </c:pt>
                <c:pt idx="6">
                  <c:v>720</c:v>
                </c:pt>
                <c:pt idx="7">
                  <c:v>840</c:v>
                </c:pt>
                <c:pt idx="8">
                  <c:v>960</c:v>
                </c:pt>
                <c:pt idx="9">
                  <c:v>1080</c:v>
                </c:pt>
                <c:pt idx="10">
                  <c:v>1200</c:v>
                </c:pt>
                <c:pt idx="11">
                  <c:v>1320</c:v>
                </c:pt>
                <c:pt idx="12">
                  <c:v>1440</c:v>
                </c:pt>
                <c:pt idx="13">
                  <c:v>1560</c:v>
                </c:pt>
                <c:pt idx="14">
                  <c:v>1680</c:v>
                </c:pt>
                <c:pt idx="15">
                  <c:v>1800</c:v>
                </c:pt>
                <c:pt idx="16">
                  <c:v>1920</c:v>
                </c:pt>
                <c:pt idx="17">
                  <c:v>2040</c:v>
                </c:pt>
                <c:pt idx="18">
                  <c:v>2160</c:v>
                </c:pt>
                <c:pt idx="19">
                  <c:v>2280</c:v>
                </c:pt>
                <c:pt idx="20">
                  <c:v>2400</c:v>
                </c:pt>
                <c:pt idx="21">
                  <c:v>2520</c:v>
                </c:pt>
                <c:pt idx="22">
                  <c:v>2640</c:v>
                </c:pt>
                <c:pt idx="23">
                  <c:v>2760</c:v>
                </c:pt>
                <c:pt idx="24">
                  <c:v>2880</c:v>
                </c:pt>
                <c:pt idx="25">
                  <c:v>3000</c:v>
                </c:pt>
                <c:pt idx="26">
                  <c:v>3120</c:v>
                </c:pt>
                <c:pt idx="27">
                  <c:v>3240</c:v>
                </c:pt>
                <c:pt idx="28">
                  <c:v>3360</c:v>
                </c:pt>
                <c:pt idx="29">
                  <c:v>3480</c:v>
                </c:pt>
                <c:pt idx="30">
                  <c:v>3600</c:v>
                </c:pt>
              </c:numCache>
            </c:numRef>
          </c:xVal>
          <c:yVal>
            <c:numRef>
              <c:f>'Tabella media stato di progetto'!$B$4:$B$34</c:f>
              <c:numCache>
                <c:formatCode>General</c:formatCode>
                <c:ptCount val="31"/>
                <c:pt idx="0">
                  <c:v>0</c:v>
                </c:pt>
                <c:pt idx="1">
                  <c:v>7.9619362829636717</c:v>
                </c:pt>
                <c:pt idx="2">
                  <c:v>23.2999865605446</c:v>
                </c:pt>
                <c:pt idx="3">
                  <c:v>38.938949386331302</c:v>
                </c:pt>
                <c:pt idx="4">
                  <c:v>55.3910504585998</c:v>
                </c:pt>
                <c:pt idx="5">
                  <c:v>71.120875617359445</c:v>
                </c:pt>
                <c:pt idx="6">
                  <c:v>86.368594970907097</c:v>
                </c:pt>
                <c:pt idx="7">
                  <c:v>101.929715909541</c:v>
                </c:pt>
                <c:pt idx="8">
                  <c:v>116.779657261184</c:v>
                </c:pt>
                <c:pt idx="9">
                  <c:v>131.58855032354793</c:v>
                </c:pt>
                <c:pt idx="10">
                  <c:v>145.474644342153</c:v>
                </c:pt>
                <c:pt idx="11">
                  <c:v>159.41738214144598</c:v>
                </c:pt>
                <c:pt idx="12">
                  <c:v>174.02494583993305</c:v>
                </c:pt>
                <c:pt idx="13">
                  <c:v>188.01768824457193</c:v>
                </c:pt>
                <c:pt idx="14">
                  <c:v>202.55066052024495</c:v>
                </c:pt>
                <c:pt idx="15">
                  <c:v>217.19382959876896</c:v>
                </c:pt>
                <c:pt idx="16">
                  <c:v>232.74677464959188</c:v>
                </c:pt>
                <c:pt idx="17">
                  <c:v>249.76647450601794</c:v>
                </c:pt>
                <c:pt idx="18">
                  <c:v>266.76706811643902</c:v>
                </c:pt>
                <c:pt idx="19">
                  <c:v>284.44227498874</c:v>
                </c:pt>
                <c:pt idx="20">
                  <c:v>302.3338109920079</c:v>
                </c:pt>
                <c:pt idx="21">
                  <c:v>320.82892102374916</c:v>
                </c:pt>
                <c:pt idx="22">
                  <c:v>340.10396952404216</c:v>
                </c:pt>
                <c:pt idx="23">
                  <c:v>360.33909148456701</c:v>
                </c:pt>
                <c:pt idx="24">
                  <c:v>382.26455842391198</c:v>
                </c:pt>
                <c:pt idx="25">
                  <c:v>403.31867786019399</c:v>
                </c:pt>
                <c:pt idx="26">
                  <c:v>424.21213191804685</c:v>
                </c:pt>
                <c:pt idx="27">
                  <c:v>445.00315213528989</c:v>
                </c:pt>
                <c:pt idx="28">
                  <c:v>466.23720636750886</c:v>
                </c:pt>
                <c:pt idx="29">
                  <c:v>488.13909700715101</c:v>
                </c:pt>
                <c:pt idx="30">
                  <c:v>510.24403074880593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7D6-4896-B80F-17A1838F0189}"/>
            </c:ext>
          </c:extLst>
        </c:ser>
        <c:ser>
          <c:idx val="1"/>
          <c:order val="1"/>
          <c:tx>
            <c:v>Stato attuale Gazis-Herman</c:v>
          </c:tx>
          <c:spPr>
            <a:ln w="22225" cap="rnd">
              <a:solidFill>
                <a:srgbClr val="FF0000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'Tabella media stato attuale'!$A$4:$A$34</c:f>
              <c:numCache>
                <c:formatCode>General</c:formatCode>
                <c:ptCount val="31"/>
                <c:pt idx="0">
                  <c:v>0</c:v>
                </c:pt>
                <c:pt idx="1">
                  <c:v>120</c:v>
                </c:pt>
                <c:pt idx="2">
                  <c:v>240</c:v>
                </c:pt>
                <c:pt idx="3">
                  <c:v>360</c:v>
                </c:pt>
                <c:pt idx="4">
                  <c:v>480</c:v>
                </c:pt>
                <c:pt idx="5">
                  <c:v>600</c:v>
                </c:pt>
                <c:pt idx="6">
                  <c:v>720</c:v>
                </c:pt>
                <c:pt idx="7">
                  <c:v>840</c:v>
                </c:pt>
                <c:pt idx="8">
                  <c:v>960</c:v>
                </c:pt>
                <c:pt idx="9">
                  <c:v>1080</c:v>
                </c:pt>
                <c:pt idx="10">
                  <c:v>1200</c:v>
                </c:pt>
                <c:pt idx="11">
                  <c:v>1320</c:v>
                </c:pt>
                <c:pt idx="12">
                  <c:v>1440</c:v>
                </c:pt>
                <c:pt idx="13">
                  <c:v>1560</c:v>
                </c:pt>
                <c:pt idx="14">
                  <c:v>1680</c:v>
                </c:pt>
                <c:pt idx="15">
                  <c:v>1800</c:v>
                </c:pt>
                <c:pt idx="16">
                  <c:v>1920</c:v>
                </c:pt>
                <c:pt idx="17">
                  <c:v>2040</c:v>
                </c:pt>
                <c:pt idx="18">
                  <c:v>2160</c:v>
                </c:pt>
                <c:pt idx="19">
                  <c:v>2280</c:v>
                </c:pt>
                <c:pt idx="20">
                  <c:v>2400</c:v>
                </c:pt>
                <c:pt idx="21">
                  <c:v>2520</c:v>
                </c:pt>
                <c:pt idx="22">
                  <c:v>2640</c:v>
                </c:pt>
                <c:pt idx="23">
                  <c:v>2760</c:v>
                </c:pt>
                <c:pt idx="24">
                  <c:v>2880</c:v>
                </c:pt>
                <c:pt idx="25">
                  <c:v>3000</c:v>
                </c:pt>
                <c:pt idx="26">
                  <c:v>3120</c:v>
                </c:pt>
                <c:pt idx="27">
                  <c:v>3240</c:v>
                </c:pt>
                <c:pt idx="28">
                  <c:v>3360</c:v>
                </c:pt>
                <c:pt idx="29">
                  <c:v>3480</c:v>
                </c:pt>
                <c:pt idx="30">
                  <c:v>3600</c:v>
                </c:pt>
              </c:numCache>
            </c:numRef>
          </c:xVal>
          <c:yVal>
            <c:numRef>
              <c:f>'Tabella media stato attuale'!$B$4:$B$34</c:f>
              <c:numCache>
                <c:formatCode>General</c:formatCode>
                <c:ptCount val="31"/>
                <c:pt idx="0">
                  <c:v>0</c:v>
                </c:pt>
                <c:pt idx="1">
                  <c:v>7.9421157401213698</c:v>
                </c:pt>
                <c:pt idx="2">
                  <c:v>23.681722589943085</c:v>
                </c:pt>
                <c:pt idx="3">
                  <c:v>40.876388860270097</c:v>
                </c:pt>
                <c:pt idx="4">
                  <c:v>59.209593987245498</c:v>
                </c:pt>
                <c:pt idx="5">
                  <c:v>77.847007199859277</c:v>
                </c:pt>
                <c:pt idx="6">
                  <c:v>96.680252185955879</c:v>
                </c:pt>
                <c:pt idx="7">
                  <c:v>115.373543875867</c:v>
                </c:pt>
                <c:pt idx="8">
                  <c:v>133.82192949257106</c:v>
                </c:pt>
                <c:pt idx="9">
                  <c:v>152.29398750934291</c:v>
                </c:pt>
                <c:pt idx="10">
                  <c:v>169.82924093181501</c:v>
                </c:pt>
                <c:pt idx="11">
                  <c:v>187.01795513051093</c:v>
                </c:pt>
                <c:pt idx="12">
                  <c:v>204.67280227194493</c:v>
                </c:pt>
                <c:pt idx="13">
                  <c:v>221.971121754873</c:v>
                </c:pt>
                <c:pt idx="14">
                  <c:v>240.561230026761</c:v>
                </c:pt>
                <c:pt idx="15">
                  <c:v>259.98751849334099</c:v>
                </c:pt>
                <c:pt idx="16">
                  <c:v>280.41303973402199</c:v>
                </c:pt>
                <c:pt idx="17">
                  <c:v>303.158980970252</c:v>
                </c:pt>
                <c:pt idx="18">
                  <c:v>327.62687447978101</c:v>
                </c:pt>
                <c:pt idx="19">
                  <c:v>351.32354438999801</c:v>
                </c:pt>
                <c:pt idx="20">
                  <c:v>375.6986861527671</c:v>
                </c:pt>
                <c:pt idx="21">
                  <c:v>399.73993626624184</c:v>
                </c:pt>
                <c:pt idx="22">
                  <c:v>420.46201688141394</c:v>
                </c:pt>
                <c:pt idx="23">
                  <c:v>439.57648204338</c:v>
                </c:pt>
                <c:pt idx="24">
                  <c:v>457.059799724686</c:v>
                </c:pt>
                <c:pt idx="25">
                  <c:v>471.59049194330993</c:v>
                </c:pt>
                <c:pt idx="26">
                  <c:v>484.97471200795491</c:v>
                </c:pt>
                <c:pt idx="27">
                  <c:v>496.23151253446503</c:v>
                </c:pt>
                <c:pt idx="28">
                  <c:v>505.68630677958691</c:v>
                </c:pt>
                <c:pt idx="29">
                  <c:v>514.84435022743219</c:v>
                </c:pt>
                <c:pt idx="30">
                  <c:v>524.13896034223103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7D6-4896-B80F-17A1838F01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5792256"/>
        <c:axId val="217797376"/>
      </c:scatterChart>
      <c:valAx>
        <c:axId val="2157922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Tempo di simulazione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17797376"/>
        <c:crosses val="autoZero"/>
        <c:crossBetween val="midCat"/>
      </c:valAx>
      <c:valAx>
        <c:axId val="217797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Tempo speso [h]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157922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Conflitti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11"/>
          <c:order val="0"/>
          <c:tx>
            <c:v>Stato attuale Gazis-Herman</c:v>
          </c:tx>
          <c:spPr>
            <a:ln w="22225" cap="rnd">
              <a:solidFill>
                <a:srgbClr val="FF0000"/>
              </a:solidFill>
            </a:ln>
            <a:effectLst>
              <a:glow rad="139700">
                <a:schemeClr val="accent1">
                  <a:tint val="65000"/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'Tabella media stato attuale'!$A$4:$A$34</c:f>
              <c:numCache>
                <c:formatCode>General</c:formatCode>
                <c:ptCount val="31"/>
                <c:pt idx="0">
                  <c:v>0</c:v>
                </c:pt>
                <c:pt idx="1">
                  <c:v>120</c:v>
                </c:pt>
                <c:pt idx="2">
                  <c:v>240</c:v>
                </c:pt>
                <c:pt idx="3">
                  <c:v>360</c:v>
                </c:pt>
                <c:pt idx="4">
                  <c:v>480</c:v>
                </c:pt>
                <c:pt idx="5">
                  <c:v>600</c:v>
                </c:pt>
                <c:pt idx="6">
                  <c:v>720</c:v>
                </c:pt>
                <c:pt idx="7">
                  <c:v>840</c:v>
                </c:pt>
                <c:pt idx="8">
                  <c:v>960</c:v>
                </c:pt>
                <c:pt idx="9">
                  <c:v>1080</c:v>
                </c:pt>
                <c:pt idx="10">
                  <c:v>1200</c:v>
                </c:pt>
                <c:pt idx="11">
                  <c:v>1320</c:v>
                </c:pt>
                <c:pt idx="12">
                  <c:v>1440</c:v>
                </c:pt>
                <c:pt idx="13">
                  <c:v>1560</c:v>
                </c:pt>
                <c:pt idx="14">
                  <c:v>1680</c:v>
                </c:pt>
                <c:pt idx="15">
                  <c:v>1800</c:v>
                </c:pt>
                <c:pt idx="16">
                  <c:v>1920</c:v>
                </c:pt>
                <c:pt idx="17">
                  <c:v>2040</c:v>
                </c:pt>
                <c:pt idx="18">
                  <c:v>2160</c:v>
                </c:pt>
                <c:pt idx="19">
                  <c:v>2280</c:v>
                </c:pt>
                <c:pt idx="20">
                  <c:v>2400</c:v>
                </c:pt>
                <c:pt idx="21">
                  <c:v>2520</c:v>
                </c:pt>
                <c:pt idx="22">
                  <c:v>2640</c:v>
                </c:pt>
                <c:pt idx="23">
                  <c:v>2760</c:v>
                </c:pt>
                <c:pt idx="24">
                  <c:v>2880</c:v>
                </c:pt>
                <c:pt idx="25">
                  <c:v>3000</c:v>
                </c:pt>
                <c:pt idx="26">
                  <c:v>3120</c:v>
                </c:pt>
                <c:pt idx="27">
                  <c:v>3240</c:v>
                </c:pt>
                <c:pt idx="28">
                  <c:v>3360</c:v>
                </c:pt>
                <c:pt idx="29">
                  <c:v>3480</c:v>
                </c:pt>
                <c:pt idx="30">
                  <c:v>3600</c:v>
                </c:pt>
              </c:numCache>
            </c:numRef>
          </c:xVal>
          <c:yVal>
            <c:numRef>
              <c:f>'Tabella media stato attuale'!$C$4:$C$34</c:f>
              <c:numCache>
                <c:formatCode>General</c:formatCode>
                <c:ptCount val="31"/>
                <c:pt idx="0">
                  <c:v>0</c:v>
                </c:pt>
                <c:pt idx="1">
                  <c:v>18</c:v>
                </c:pt>
                <c:pt idx="2">
                  <c:v>113</c:v>
                </c:pt>
                <c:pt idx="3">
                  <c:v>191</c:v>
                </c:pt>
                <c:pt idx="4">
                  <c:v>315</c:v>
                </c:pt>
                <c:pt idx="5">
                  <c:v>384</c:v>
                </c:pt>
                <c:pt idx="6">
                  <c:v>434</c:v>
                </c:pt>
                <c:pt idx="7">
                  <c:v>414</c:v>
                </c:pt>
                <c:pt idx="8">
                  <c:v>408</c:v>
                </c:pt>
                <c:pt idx="9">
                  <c:v>379</c:v>
                </c:pt>
                <c:pt idx="10">
                  <c:v>353</c:v>
                </c:pt>
                <c:pt idx="11">
                  <c:v>365</c:v>
                </c:pt>
                <c:pt idx="12">
                  <c:v>413</c:v>
                </c:pt>
                <c:pt idx="13">
                  <c:v>412</c:v>
                </c:pt>
                <c:pt idx="14">
                  <c:v>435</c:v>
                </c:pt>
                <c:pt idx="15">
                  <c:v>433</c:v>
                </c:pt>
                <c:pt idx="16">
                  <c:v>484</c:v>
                </c:pt>
                <c:pt idx="17">
                  <c:v>563</c:v>
                </c:pt>
                <c:pt idx="18">
                  <c:v>645</c:v>
                </c:pt>
                <c:pt idx="19">
                  <c:v>738</c:v>
                </c:pt>
                <c:pt idx="20">
                  <c:v>877</c:v>
                </c:pt>
                <c:pt idx="21">
                  <c:v>923</c:v>
                </c:pt>
                <c:pt idx="22">
                  <c:v>940</c:v>
                </c:pt>
                <c:pt idx="23">
                  <c:v>901</c:v>
                </c:pt>
                <c:pt idx="24">
                  <c:v>853</c:v>
                </c:pt>
                <c:pt idx="25">
                  <c:v>711</c:v>
                </c:pt>
                <c:pt idx="26">
                  <c:v>571</c:v>
                </c:pt>
                <c:pt idx="27">
                  <c:v>512</c:v>
                </c:pt>
                <c:pt idx="28">
                  <c:v>411</c:v>
                </c:pt>
                <c:pt idx="29">
                  <c:v>348</c:v>
                </c:pt>
                <c:pt idx="30">
                  <c:v>356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DD2-42EF-9D1B-C01A03D8758C}"/>
            </c:ext>
          </c:extLst>
        </c:ser>
        <c:ser>
          <c:idx val="14"/>
          <c:order val="1"/>
          <c:tx>
            <c:v>Stato variante Gazis-Herman</c:v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tint val="39000"/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'Tabella media stato di progetto'!$A$4:$A$34</c:f>
              <c:numCache>
                <c:formatCode>General</c:formatCode>
                <c:ptCount val="31"/>
                <c:pt idx="0">
                  <c:v>0</c:v>
                </c:pt>
                <c:pt idx="1">
                  <c:v>120</c:v>
                </c:pt>
                <c:pt idx="2">
                  <c:v>240</c:v>
                </c:pt>
                <c:pt idx="3">
                  <c:v>360</c:v>
                </c:pt>
                <c:pt idx="4">
                  <c:v>480</c:v>
                </c:pt>
                <c:pt idx="5">
                  <c:v>600</c:v>
                </c:pt>
                <c:pt idx="6">
                  <c:v>720</c:v>
                </c:pt>
                <c:pt idx="7">
                  <c:v>840</c:v>
                </c:pt>
                <c:pt idx="8">
                  <c:v>960</c:v>
                </c:pt>
                <c:pt idx="9">
                  <c:v>1080</c:v>
                </c:pt>
                <c:pt idx="10">
                  <c:v>1200</c:v>
                </c:pt>
                <c:pt idx="11">
                  <c:v>1320</c:v>
                </c:pt>
                <c:pt idx="12">
                  <c:v>1440</c:v>
                </c:pt>
                <c:pt idx="13">
                  <c:v>1560</c:v>
                </c:pt>
                <c:pt idx="14">
                  <c:v>1680</c:v>
                </c:pt>
                <c:pt idx="15">
                  <c:v>1800</c:v>
                </c:pt>
                <c:pt idx="16">
                  <c:v>1920</c:v>
                </c:pt>
                <c:pt idx="17">
                  <c:v>2040</c:v>
                </c:pt>
                <c:pt idx="18">
                  <c:v>2160</c:v>
                </c:pt>
                <c:pt idx="19">
                  <c:v>2280</c:v>
                </c:pt>
                <c:pt idx="20">
                  <c:v>2400</c:v>
                </c:pt>
                <c:pt idx="21">
                  <c:v>2520</c:v>
                </c:pt>
                <c:pt idx="22">
                  <c:v>2640</c:v>
                </c:pt>
                <c:pt idx="23">
                  <c:v>2760</c:v>
                </c:pt>
                <c:pt idx="24">
                  <c:v>2880</c:v>
                </c:pt>
                <c:pt idx="25">
                  <c:v>3000</c:v>
                </c:pt>
                <c:pt idx="26">
                  <c:v>3120</c:v>
                </c:pt>
                <c:pt idx="27">
                  <c:v>3240</c:v>
                </c:pt>
                <c:pt idx="28">
                  <c:v>3360</c:v>
                </c:pt>
                <c:pt idx="29">
                  <c:v>3480</c:v>
                </c:pt>
                <c:pt idx="30">
                  <c:v>3600</c:v>
                </c:pt>
              </c:numCache>
            </c:numRef>
          </c:xVal>
          <c:yVal>
            <c:numRef>
              <c:f>'Tabella media stato di progetto'!$C$4:$C$34</c:f>
              <c:numCache>
                <c:formatCode>General</c:formatCode>
                <c:ptCount val="31"/>
                <c:pt idx="0">
                  <c:v>0</c:v>
                </c:pt>
                <c:pt idx="1">
                  <c:v>11</c:v>
                </c:pt>
                <c:pt idx="2">
                  <c:v>72</c:v>
                </c:pt>
                <c:pt idx="3">
                  <c:v>88</c:v>
                </c:pt>
                <c:pt idx="4">
                  <c:v>98</c:v>
                </c:pt>
                <c:pt idx="5">
                  <c:v>133</c:v>
                </c:pt>
                <c:pt idx="6">
                  <c:v>153</c:v>
                </c:pt>
                <c:pt idx="7">
                  <c:v>168</c:v>
                </c:pt>
                <c:pt idx="8">
                  <c:v>146</c:v>
                </c:pt>
                <c:pt idx="9">
                  <c:v>128</c:v>
                </c:pt>
                <c:pt idx="10">
                  <c:v>109</c:v>
                </c:pt>
                <c:pt idx="11">
                  <c:v>107</c:v>
                </c:pt>
                <c:pt idx="12">
                  <c:v>115</c:v>
                </c:pt>
                <c:pt idx="13">
                  <c:v>109</c:v>
                </c:pt>
                <c:pt idx="14">
                  <c:v>126</c:v>
                </c:pt>
                <c:pt idx="15">
                  <c:v>133</c:v>
                </c:pt>
                <c:pt idx="16">
                  <c:v>147</c:v>
                </c:pt>
                <c:pt idx="17">
                  <c:v>162</c:v>
                </c:pt>
                <c:pt idx="18">
                  <c:v>196</c:v>
                </c:pt>
                <c:pt idx="19">
                  <c:v>210</c:v>
                </c:pt>
                <c:pt idx="20">
                  <c:v>237</c:v>
                </c:pt>
                <c:pt idx="21">
                  <c:v>263</c:v>
                </c:pt>
                <c:pt idx="22">
                  <c:v>390</c:v>
                </c:pt>
                <c:pt idx="23">
                  <c:v>459</c:v>
                </c:pt>
                <c:pt idx="24">
                  <c:v>447</c:v>
                </c:pt>
                <c:pt idx="25">
                  <c:v>376</c:v>
                </c:pt>
                <c:pt idx="26">
                  <c:v>333</c:v>
                </c:pt>
                <c:pt idx="27">
                  <c:v>416</c:v>
                </c:pt>
                <c:pt idx="28">
                  <c:v>396</c:v>
                </c:pt>
                <c:pt idx="29">
                  <c:v>358</c:v>
                </c:pt>
                <c:pt idx="30">
                  <c:v>336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DD2-42EF-9D1B-C01A03D875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7839872"/>
        <c:axId val="219287936"/>
      </c:scatterChart>
      <c:valAx>
        <c:axId val="2178398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Tempo di simulazione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19287936"/>
        <c:crosses val="autoZero"/>
        <c:crossBetween val="midCat"/>
      </c:valAx>
      <c:valAx>
        <c:axId val="219287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Numero di conflitti [n]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178398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11"/>
          <c:order val="0"/>
          <c:tx>
            <c:v>Stato attuale Gazis-Herman</c:v>
          </c:tx>
          <c:spPr>
            <a:ln w="22225" cap="rnd">
              <a:solidFill>
                <a:srgbClr val="FF0000"/>
              </a:solidFill>
            </a:ln>
            <a:effectLst>
              <a:glow rad="139700">
                <a:schemeClr val="accent1">
                  <a:tint val="65000"/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'Tabella media stato attuale'!$A$4:$A$34</c:f>
              <c:numCache>
                <c:formatCode>General</c:formatCode>
                <c:ptCount val="31"/>
                <c:pt idx="0">
                  <c:v>0</c:v>
                </c:pt>
                <c:pt idx="1">
                  <c:v>120</c:v>
                </c:pt>
                <c:pt idx="2">
                  <c:v>240</c:v>
                </c:pt>
                <c:pt idx="3">
                  <c:v>360</c:v>
                </c:pt>
                <c:pt idx="4">
                  <c:v>480</c:v>
                </c:pt>
                <c:pt idx="5">
                  <c:v>600</c:v>
                </c:pt>
                <c:pt idx="6">
                  <c:v>720</c:v>
                </c:pt>
                <c:pt idx="7">
                  <c:v>840</c:v>
                </c:pt>
                <c:pt idx="8">
                  <c:v>960</c:v>
                </c:pt>
                <c:pt idx="9">
                  <c:v>1080</c:v>
                </c:pt>
                <c:pt idx="10">
                  <c:v>1200</c:v>
                </c:pt>
                <c:pt idx="11">
                  <c:v>1320</c:v>
                </c:pt>
                <c:pt idx="12">
                  <c:v>1440</c:v>
                </c:pt>
                <c:pt idx="13">
                  <c:v>1560</c:v>
                </c:pt>
                <c:pt idx="14">
                  <c:v>1680</c:v>
                </c:pt>
                <c:pt idx="15">
                  <c:v>1800</c:v>
                </c:pt>
                <c:pt idx="16">
                  <c:v>1920</c:v>
                </c:pt>
                <c:pt idx="17">
                  <c:v>2040</c:v>
                </c:pt>
                <c:pt idx="18">
                  <c:v>2160</c:v>
                </c:pt>
                <c:pt idx="19">
                  <c:v>2280</c:v>
                </c:pt>
                <c:pt idx="20">
                  <c:v>2400</c:v>
                </c:pt>
                <c:pt idx="21">
                  <c:v>2520</c:v>
                </c:pt>
                <c:pt idx="22">
                  <c:v>2640</c:v>
                </c:pt>
                <c:pt idx="23">
                  <c:v>2760</c:v>
                </c:pt>
                <c:pt idx="24">
                  <c:v>2880</c:v>
                </c:pt>
                <c:pt idx="25">
                  <c:v>3000</c:v>
                </c:pt>
                <c:pt idx="26">
                  <c:v>3120</c:v>
                </c:pt>
                <c:pt idx="27">
                  <c:v>3240</c:v>
                </c:pt>
                <c:pt idx="28">
                  <c:v>3360</c:v>
                </c:pt>
                <c:pt idx="29">
                  <c:v>3480</c:v>
                </c:pt>
                <c:pt idx="30">
                  <c:v>3600</c:v>
                </c:pt>
              </c:numCache>
            </c:numRef>
          </c:xVal>
          <c:yVal>
            <c:numRef>
              <c:f>'Tabella media stato attuale'!$D$4:$D$34</c:f>
              <c:numCache>
                <c:formatCode>General</c:formatCode>
                <c:ptCount val="31"/>
                <c:pt idx="0">
                  <c:v>0</c:v>
                </c:pt>
                <c:pt idx="1">
                  <c:v>700.71085276386805</c:v>
                </c:pt>
                <c:pt idx="2">
                  <c:v>802.919028225651</c:v>
                </c:pt>
                <c:pt idx="3">
                  <c:v>771.89636431081703</c:v>
                </c:pt>
                <c:pt idx="4">
                  <c:v>811.76797398388703</c:v>
                </c:pt>
                <c:pt idx="5">
                  <c:v>794.53246540256862</c:v>
                </c:pt>
                <c:pt idx="6">
                  <c:v>786.40326900833372</c:v>
                </c:pt>
                <c:pt idx="7">
                  <c:v>827.719868471003</c:v>
                </c:pt>
                <c:pt idx="8">
                  <c:v>833.87720361222478</c:v>
                </c:pt>
                <c:pt idx="9">
                  <c:v>851.13666431640672</c:v>
                </c:pt>
                <c:pt idx="10">
                  <c:v>832.16984273644402</c:v>
                </c:pt>
                <c:pt idx="11">
                  <c:v>957.94635632614802</c:v>
                </c:pt>
                <c:pt idx="12">
                  <c:v>916.45587488378578</c:v>
                </c:pt>
                <c:pt idx="13">
                  <c:v>868.46124559393456</c:v>
                </c:pt>
                <c:pt idx="14">
                  <c:v>940.08879087390721</c:v>
                </c:pt>
                <c:pt idx="15">
                  <c:v>1004.1715201161502</c:v>
                </c:pt>
                <c:pt idx="16">
                  <c:v>1091.6008857667405</c:v>
                </c:pt>
                <c:pt idx="17">
                  <c:v>1133.9268838087505</c:v>
                </c:pt>
                <c:pt idx="18">
                  <c:v>1123.48961927136</c:v>
                </c:pt>
                <c:pt idx="19">
                  <c:v>1211.5194585142199</c:v>
                </c:pt>
                <c:pt idx="20">
                  <c:v>1300.6127411934899</c:v>
                </c:pt>
                <c:pt idx="21">
                  <c:v>1390.55546277589</c:v>
                </c:pt>
                <c:pt idx="22">
                  <c:v>1390.24262206303</c:v>
                </c:pt>
                <c:pt idx="23">
                  <c:v>1340.8466387872004</c:v>
                </c:pt>
                <c:pt idx="24">
                  <c:v>1228.8576608748799</c:v>
                </c:pt>
                <c:pt idx="25">
                  <c:v>1034.43397037199</c:v>
                </c:pt>
                <c:pt idx="26">
                  <c:v>1111.7486486503199</c:v>
                </c:pt>
                <c:pt idx="27">
                  <c:v>908.09653241486899</c:v>
                </c:pt>
                <c:pt idx="28">
                  <c:v>766.223219711561</c:v>
                </c:pt>
                <c:pt idx="29">
                  <c:v>875.17749981342672</c:v>
                </c:pt>
                <c:pt idx="30">
                  <c:v>1190.9388165599298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667-4C8A-AACD-AB7102B1E5B0}"/>
            </c:ext>
          </c:extLst>
        </c:ser>
        <c:ser>
          <c:idx val="14"/>
          <c:order val="1"/>
          <c:tx>
            <c:v>Stato variante Gazis-Herman</c:v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tint val="39000"/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'Tabella media stato di progetto'!$A$4:$A$34</c:f>
              <c:numCache>
                <c:formatCode>General</c:formatCode>
                <c:ptCount val="31"/>
                <c:pt idx="0">
                  <c:v>0</c:v>
                </c:pt>
                <c:pt idx="1">
                  <c:v>120</c:v>
                </c:pt>
                <c:pt idx="2">
                  <c:v>240</c:v>
                </c:pt>
                <c:pt idx="3">
                  <c:v>360</c:v>
                </c:pt>
                <c:pt idx="4">
                  <c:v>480</c:v>
                </c:pt>
                <c:pt idx="5">
                  <c:v>600</c:v>
                </c:pt>
                <c:pt idx="6">
                  <c:v>720</c:v>
                </c:pt>
                <c:pt idx="7">
                  <c:v>840</c:v>
                </c:pt>
                <c:pt idx="8">
                  <c:v>960</c:v>
                </c:pt>
                <c:pt idx="9">
                  <c:v>1080</c:v>
                </c:pt>
                <c:pt idx="10">
                  <c:v>1200</c:v>
                </c:pt>
                <c:pt idx="11">
                  <c:v>1320</c:v>
                </c:pt>
                <c:pt idx="12">
                  <c:v>1440</c:v>
                </c:pt>
                <c:pt idx="13">
                  <c:v>1560</c:v>
                </c:pt>
                <c:pt idx="14">
                  <c:v>1680</c:v>
                </c:pt>
                <c:pt idx="15">
                  <c:v>1800</c:v>
                </c:pt>
                <c:pt idx="16">
                  <c:v>1920</c:v>
                </c:pt>
                <c:pt idx="17">
                  <c:v>2040</c:v>
                </c:pt>
                <c:pt idx="18">
                  <c:v>2160</c:v>
                </c:pt>
                <c:pt idx="19">
                  <c:v>2280</c:v>
                </c:pt>
                <c:pt idx="20">
                  <c:v>2400</c:v>
                </c:pt>
                <c:pt idx="21">
                  <c:v>2520</c:v>
                </c:pt>
                <c:pt idx="22">
                  <c:v>2640</c:v>
                </c:pt>
                <c:pt idx="23">
                  <c:v>2760</c:v>
                </c:pt>
                <c:pt idx="24">
                  <c:v>2880</c:v>
                </c:pt>
                <c:pt idx="25">
                  <c:v>3000</c:v>
                </c:pt>
                <c:pt idx="26">
                  <c:v>3120</c:v>
                </c:pt>
                <c:pt idx="27">
                  <c:v>3240</c:v>
                </c:pt>
                <c:pt idx="28">
                  <c:v>3360</c:v>
                </c:pt>
                <c:pt idx="29">
                  <c:v>3480</c:v>
                </c:pt>
                <c:pt idx="30">
                  <c:v>3600</c:v>
                </c:pt>
              </c:numCache>
            </c:numRef>
          </c:xVal>
          <c:yVal>
            <c:numRef>
              <c:f>'Tabella media stato di progetto'!$D$4:$D$34</c:f>
              <c:numCache>
                <c:formatCode>General</c:formatCode>
                <c:ptCount val="31"/>
                <c:pt idx="0">
                  <c:v>0</c:v>
                </c:pt>
                <c:pt idx="1">
                  <c:v>707.15670174547472</c:v>
                </c:pt>
                <c:pt idx="2">
                  <c:v>608.02457251498402</c:v>
                </c:pt>
                <c:pt idx="3">
                  <c:v>583.97957283850803</c:v>
                </c:pt>
                <c:pt idx="4">
                  <c:v>562.05491028684605</c:v>
                </c:pt>
                <c:pt idx="5">
                  <c:v>593.19198177963142</c:v>
                </c:pt>
                <c:pt idx="6">
                  <c:v>608.70331224074039</c:v>
                </c:pt>
                <c:pt idx="7">
                  <c:v>531.63926977494475</c:v>
                </c:pt>
                <c:pt idx="8">
                  <c:v>512.92100675528172</c:v>
                </c:pt>
                <c:pt idx="9">
                  <c:v>651.14870170782024</c:v>
                </c:pt>
                <c:pt idx="10">
                  <c:v>677.8410836700881</c:v>
                </c:pt>
                <c:pt idx="11">
                  <c:v>713.76576006984021</c:v>
                </c:pt>
                <c:pt idx="12">
                  <c:v>684.86117057634328</c:v>
                </c:pt>
                <c:pt idx="13">
                  <c:v>633.57039558956751</c:v>
                </c:pt>
                <c:pt idx="14">
                  <c:v>597.96180898047271</c:v>
                </c:pt>
                <c:pt idx="15">
                  <c:v>628.38270956300903</c:v>
                </c:pt>
                <c:pt idx="16">
                  <c:v>657.77839254378148</c:v>
                </c:pt>
                <c:pt idx="17">
                  <c:v>625.96643364208103</c:v>
                </c:pt>
                <c:pt idx="18">
                  <c:v>619.86245156393272</c:v>
                </c:pt>
                <c:pt idx="19">
                  <c:v>717.87842640323379</c:v>
                </c:pt>
                <c:pt idx="20">
                  <c:v>674.4063030044158</c:v>
                </c:pt>
                <c:pt idx="21">
                  <c:v>648.88259420992597</c:v>
                </c:pt>
                <c:pt idx="22">
                  <c:v>825.80117097749905</c:v>
                </c:pt>
                <c:pt idx="23">
                  <c:v>830.3043218775731</c:v>
                </c:pt>
                <c:pt idx="24">
                  <c:v>795.33984411889901</c:v>
                </c:pt>
                <c:pt idx="25">
                  <c:v>850.30253519380858</c:v>
                </c:pt>
                <c:pt idx="26">
                  <c:v>930.36274682869794</c:v>
                </c:pt>
                <c:pt idx="27">
                  <c:v>860.21767463631818</c:v>
                </c:pt>
                <c:pt idx="28">
                  <c:v>941.2825452874672</c:v>
                </c:pt>
                <c:pt idx="29">
                  <c:v>1256.0033036339598</c:v>
                </c:pt>
                <c:pt idx="30">
                  <c:v>1327.5545410170498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667-4C8A-AACD-AB7102B1E5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963456"/>
        <c:axId val="215052288"/>
      </c:scatterChart>
      <c:valAx>
        <c:axId val="2089634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Tempo di simulazione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15052288"/>
        <c:crosses val="autoZero"/>
        <c:crossBetween val="midCat"/>
      </c:valAx>
      <c:valAx>
        <c:axId val="215052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emissioni Co2 [g/km]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89634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Lunghezza della coda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11"/>
          <c:order val="0"/>
          <c:tx>
            <c:v>Stato attuale Gazis-Herman</c:v>
          </c:tx>
          <c:spPr>
            <a:ln w="22225" cap="rnd">
              <a:solidFill>
                <a:srgbClr val="FF0000"/>
              </a:solidFill>
            </a:ln>
            <a:effectLst>
              <a:glow rad="139700">
                <a:schemeClr val="accent1">
                  <a:tint val="65000"/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'Tabella media stato attuale'!$A$4:$A$34</c:f>
              <c:numCache>
                <c:formatCode>General</c:formatCode>
                <c:ptCount val="31"/>
                <c:pt idx="0">
                  <c:v>0</c:v>
                </c:pt>
                <c:pt idx="1">
                  <c:v>120</c:v>
                </c:pt>
                <c:pt idx="2">
                  <c:v>240</c:v>
                </c:pt>
                <c:pt idx="3">
                  <c:v>360</c:v>
                </c:pt>
                <c:pt idx="4">
                  <c:v>480</c:v>
                </c:pt>
                <c:pt idx="5">
                  <c:v>600</c:v>
                </c:pt>
                <c:pt idx="6">
                  <c:v>720</c:v>
                </c:pt>
                <c:pt idx="7">
                  <c:v>840</c:v>
                </c:pt>
                <c:pt idx="8">
                  <c:v>960</c:v>
                </c:pt>
                <c:pt idx="9">
                  <c:v>1080</c:v>
                </c:pt>
                <c:pt idx="10">
                  <c:v>1200</c:v>
                </c:pt>
                <c:pt idx="11">
                  <c:v>1320</c:v>
                </c:pt>
                <c:pt idx="12">
                  <c:v>1440</c:v>
                </c:pt>
                <c:pt idx="13">
                  <c:v>1560</c:v>
                </c:pt>
                <c:pt idx="14">
                  <c:v>1680</c:v>
                </c:pt>
                <c:pt idx="15">
                  <c:v>1800</c:v>
                </c:pt>
                <c:pt idx="16">
                  <c:v>1920</c:v>
                </c:pt>
                <c:pt idx="17">
                  <c:v>2040</c:v>
                </c:pt>
                <c:pt idx="18">
                  <c:v>2160</c:v>
                </c:pt>
                <c:pt idx="19">
                  <c:v>2280</c:v>
                </c:pt>
                <c:pt idx="20">
                  <c:v>2400</c:v>
                </c:pt>
                <c:pt idx="21">
                  <c:v>2520</c:v>
                </c:pt>
                <c:pt idx="22">
                  <c:v>2640</c:v>
                </c:pt>
                <c:pt idx="23">
                  <c:v>2760</c:v>
                </c:pt>
                <c:pt idx="24">
                  <c:v>2880</c:v>
                </c:pt>
                <c:pt idx="25">
                  <c:v>3000</c:v>
                </c:pt>
                <c:pt idx="26">
                  <c:v>3120</c:v>
                </c:pt>
                <c:pt idx="27">
                  <c:v>3240</c:v>
                </c:pt>
                <c:pt idx="28">
                  <c:v>3360</c:v>
                </c:pt>
                <c:pt idx="29">
                  <c:v>3480</c:v>
                </c:pt>
                <c:pt idx="30">
                  <c:v>3600</c:v>
                </c:pt>
              </c:numCache>
            </c:numRef>
          </c:xVal>
          <c:yVal>
            <c:numRef>
              <c:f>'Tabella media stato attuale'!#REF!</c:f>
              <c:numCache>
                <c:formatCode>General</c:formatCode>
                <c:ptCount val="31"/>
                <c:pt idx="0">
                  <c:v>0</c:v>
                </c:pt>
                <c:pt idx="1">
                  <c:v>67.079815721715903</c:v>
                </c:pt>
                <c:pt idx="2">
                  <c:v>252.19883458833905</c:v>
                </c:pt>
                <c:pt idx="3">
                  <c:v>362.528904685062</c:v>
                </c:pt>
                <c:pt idx="4">
                  <c:v>472.93197757056691</c:v>
                </c:pt>
                <c:pt idx="5">
                  <c:v>542.58730994977225</c:v>
                </c:pt>
                <c:pt idx="6">
                  <c:v>541.62742705979292</c:v>
                </c:pt>
                <c:pt idx="7">
                  <c:v>583.9089994633822</c:v>
                </c:pt>
                <c:pt idx="8">
                  <c:v>591.48524088721797</c:v>
                </c:pt>
                <c:pt idx="9">
                  <c:v>610.92760691251863</c:v>
                </c:pt>
                <c:pt idx="10">
                  <c:v>629.64529004349799</c:v>
                </c:pt>
                <c:pt idx="11">
                  <c:v>675.59863688808218</c:v>
                </c:pt>
                <c:pt idx="12">
                  <c:v>734.81174392045102</c:v>
                </c:pt>
                <c:pt idx="13">
                  <c:v>803.97225562406379</c:v>
                </c:pt>
                <c:pt idx="14">
                  <c:v>832.68526864775401</c:v>
                </c:pt>
                <c:pt idx="15">
                  <c:v>886.11631498899806</c:v>
                </c:pt>
                <c:pt idx="16">
                  <c:v>940.60974617157024</c:v>
                </c:pt>
                <c:pt idx="17">
                  <c:v>1056.5992657799</c:v>
                </c:pt>
                <c:pt idx="18">
                  <c:v>1136.7026651088204</c:v>
                </c:pt>
                <c:pt idx="19">
                  <c:v>1258.1876579526804</c:v>
                </c:pt>
                <c:pt idx="20">
                  <c:v>1379.0706331449401</c:v>
                </c:pt>
                <c:pt idx="21">
                  <c:v>1608.2205814744004</c:v>
                </c:pt>
                <c:pt idx="22">
                  <c:v>1850.5335811155301</c:v>
                </c:pt>
                <c:pt idx="23">
                  <c:v>2119.8778383673402</c:v>
                </c:pt>
                <c:pt idx="24">
                  <c:v>2351.2959175519009</c:v>
                </c:pt>
                <c:pt idx="25">
                  <c:v>2563.4610003429902</c:v>
                </c:pt>
                <c:pt idx="26">
                  <c:v>2759.946516432251</c:v>
                </c:pt>
                <c:pt idx="27">
                  <c:v>2938.8912468061217</c:v>
                </c:pt>
                <c:pt idx="28">
                  <c:v>3113.8288276063099</c:v>
                </c:pt>
                <c:pt idx="29">
                  <c:v>3328.846785145739</c:v>
                </c:pt>
                <c:pt idx="30">
                  <c:v>8688.9160440325104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2EA-4846-86E6-FD3A54C5F4F8}"/>
            </c:ext>
          </c:extLst>
        </c:ser>
        <c:ser>
          <c:idx val="14"/>
          <c:order val="1"/>
          <c:tx>
            <c:v>Stato variante Gazis-Herman</c:v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tint val="39000"/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'Tabella media stato di progetto'!$A$4:$A$34</c:f>
              <c:numCache>
                <c:formatCode>General</c:formatCode>
                <c:ptCount val="31"/>
                <c:pt idx="0">
                  <c:v>0</c:v>
                </c:pt>
                <c:pt idx="1">
                  <c:v>120</c:v>
                </c:pt>
                <c:pt idx="2">
                  <c:v>240</c:v>
                </c:pt>
                <c:pt idx="3">
                  <c:v>360</c:v>
                </c:pt>
                <c:pt idx="4">
                  <c:v>480</c:v>
                </c:pt>
                <c:pt idx="5">
                  <c:v>600</c:v>
                </c:pt>
                <c:pt idx="6">
                  <c:v>720</c:v>
                </c:pt>
                <c:pt idx="7">
                  <c:v>840</c:v>
                </c:pt>
                <c:pt idx="8">
                  <c:v>960</c:v>
                </c:pt>
                <c:pt idx="9">
                  <c:v>1080</c:v>
                </c:pt>
                <c:pt idx="10">
                  <c:v>1200</c:v>
                </c:pt>
                <c:pt idx="11">
                  <c:v>1320</c:v>
                </c:pt>
                <c:pt idx="12">
                  <c:v>1440</c:v>
                </c:pt>
                <c:pt idx="13">
                  <c:v>1560</c:v>
                </c:pt>
                <c:pt idx="14">
                  <c:v>1680</c:v>
                </c:pt>
                <c:pt idx="15">
                  <c:v>1800</c:v>
                </c:pt>
                <c:pt idx="16">
                  <c:v>1920</c:v>
                </c:pt>
                <c:pt idx="17">
                  <c:v>2040</c:v>
                </c:pt>
                <c:pt idx="18">
                  <c:v>2160</c:v>
                </c:pt>
                <c:pt idx="19">
                  <c:v>2280</c:v>
                </c:pt>
                <c:pt idx="20">
                  <c:v>2400</c:v>
                </c:pt>
                <c:pt idx="21">
                  <c:v>2520</c:v>
                </c:pt>
                <c:pt idx="22">
                  <c:v>2640</c:v>
                </c:pt>
                <c:pt idx="23">
                  <c:v>2760</c:v>
                </c:pt>
                <c:pt idx="24">
                  <c:v>2880</c:v>
                </c:pt>
                <c:pt idx="25">
                  <c:v>3000</c:v>
                </c:pt>
                <c:pt idx="26">
                  <c:v>3120</c:v>
                </c:pt>
                <c:pt idx="27">
                  <c:v>3240</c:v>
                </c:pt>
                <c:pt idx="28">
                  <c:v>3360</c:v>
                </c:pt>
                <c:pt idx="29">
                  <c:v>3480</c:v>
                </c:pt>
                <c:pt idx="30">
                  <c:v>3600</c:v>
                </c:pt>
              </c:numCache>
            </c:numRef>
          </c:xVal>
          <c:yVal>
            <c:numRef>
              <c:f>'Tabella media stato di progetto'!$F$4:$F$34</c:f>
              <c:numCache>
                <c:formatCode>General</c:formatCode>
                <c:ptCount val="31"/>
                <c:pt idx="0">
                  <c:v>0</c:v>
                </c:pt>
                <c:pt idx="1">
                  <c:v>48.862818524071919</c:v>
                </c:pt>
                <c:pt idx="2">
                  <c:v>174.64318891373799</c:v>
                </c:pt>
                <c:pt idx="3">
                  <c:v>196.32108524454998</c:v>
                </c:pt>
                <c:pt idx="4">
                  <c:v>209.84176624145599</c:v>
                </c:pt>
                <c:pt idx="5">
                  <c:v>226.60693955689601</c:v>
                </c:pt>
                <c:pt idx="6">
                  <c:v>238.65870136558701</c:v>
                </c:pt>
                <c:pt idx="7">
                  <c:v>244.20799286710599</c:v>
                </c:pt>
                <c:pt idx="8">
                  <c:v>226.72434003575401</c:v>
                </c:pt>
                <c:pt idx="9">
                  <c:v>215.94125801688199</c:v>
                </c:pt>
                <c:pt idx="10">
                  <c:v>200.541815438909</c:v>
                </c:pt>
                <c:pt idx="11">
                  <c:v>200.43741112606901</c:v>
                </c:pt>
                <c:pt idx="12">
                  <c:v>204.63323201985995</c:v>
                </c:pt>
                <c:pt idx="13">
                  <c:v>198.73034476212598</c:v>
                </c:pt>
                <c:pt idx="14">
                  <c:v>218.744000817998</c:v>
                </c:pt>
                <c:pt idx="15">
                  <c:v>230.72530701915099</c:v>
                </c:pt>
                <c:pt idx="16">
                  <c:v>250.47693734009806</c:v>
                </c:pt>
                <c:pt idx="17">
                  <c:v>279.98210975318375</c:v>
                </c:pt>
                <c:pt idx="18">
                  <c:v>307.71071846145185</c:v>
                </c:pt>
                <c:pt idx="19">
                  <c:v>345.27429550386125</c:v>
                </c:pt>
                <c:pt idx="20">
                  <c:v>366.65394307788205</c:v>
                </c:pt>
                <c:pt idx="21">
                  <c:v>417.46677532765989</c:v>
                </c:pt>
                <c:pt idx="22">
                  <c:v>562.44093774169801</c:v>
                </c:pt>
                <c:pt idx="23">
                  <c:v>660.24098513801221</c:v>
                </c:pt>
                <c:pt idx="24">
                  <c:v>665.31892413215098</c:v>
                </c:pt>
                <c:pt idx="25">
                  <c:v>614.94192459958197</c:v>
                </c:pt>
                <c:pt idx="26">
                  <c:v>625.89440743644809</c:v>
                </c:pt>
                <c:pt idx="27">
                  <c:v>729.99869407054803</c:v>
                </c:pt>
                <c:pt idx="28">
                  <c:v>727.14574478928398</c:v>
                </c:pt>
                <c:pt idx="29">
                  <c:v>697.71538820990304</c:v>
                </c:pt>
                <c:pt idx="30">
                  <c:v>1391.7076791456109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2EA-4846-86E6-FD3A54C5F4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1890048"/>
        <c:axId val="221891968"/>
      </c:scatterChart>
      <c:valAx>
        <c:axId val="2218900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Tempo di simulazione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21891968"/>
        <c:crosses val="autoZero"/>
        <c:crossBetween val="midCat"/>
      </c:valAx>
      <c:valAx>
        <c:axId val="221891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Lunghezza [m]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218900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Consumi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11"/>
          <c:order val="0"/>
          <c:tx>
            <c:v>Stato attuale Gazis-Herman</c:v>
          </c:tx>
          <c:spPr>
            <a:ln w="22225" cap="rnd">
              <a:solidFill>
                <a:srgbClr val="FF0000"/>
              </a:solidFill>
            </a:ln>
            <a:effectLst>
              <a:glow rad="139700">
                <a:schemeClr val="accent1">
                  <a:tint val="65000"/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'Tabella media stato attuale'!$A$4:$A$34</c:f>
              <c:numCache>
                <c:formatCode>General</c:formatCode>
                <c:ptCount val="31"/>
                <c:pt idx="0">
                  <c:v>0</c:v>
                </c:pt>
                <c:pt idx="1">
                  <c:v>120</c:v>
                </c:pt>
                <c:pt idx="2">
                  <c:v>240</c:v>
                </c:pt>
                <c:pt idx="3">
                  <c:v>360</c:v>
                </c:pt>
                <c:pt idx="4">
                  <c:v>480</c:v>
                </c:pt>
                <c:pt idx="5">
                  <c:v>600</c:v>
                </c:pt>
                <c:pt idx="6">
                  <c:v>720</c:v>
                </c:pt>
                <c:pt idx="7">
                  <c:v>840</c:v>
                </c:pt>
                <c:pt idx="8">
                  <c:v>960</c:v>
                </c:pt>
                <c:pt idx="9">
                  <c:v>1080</c:v>
                </c:pt>
                <c:pt idx="10">
                  <c:v>1200</c:v>
                </c:pt>
                <c:pt idx="11">
                  <c:v>1320</c:v>
                </c:pt>
                <c:pt idx="12">
                  <c:v>1440</c:v>
                </c:pt>
                <c:pt idx="13">
                  <c:v>1560</c:v>
                </c:pt>
                <c:pt idx="14">
                  <c:v>1680</c:v>
                </c:pt>
                <c:pt idx="15">
                  <c:v>1800</c:v>
                </c:pt>
                <c:pt idx="16">
                  <c:v>1920</c:v>
                </c:pt>
                <c:pt idx="17">
                  <c:v>2040</c:v>
                </c:pt>
                <c:pt idx="18">
                  <c:v>2160</c:v>
                </c:pt>
                <c:pt idx="19">
                  <c:v>2280</c:v>
                </c:pt>
                <c:pt idx="20">
                  <c:v>2400</c:v>
                </c:pt>
                <c:pt idx="21">
                  <c:v>2520</c:v>
                </c:pt>
                <c:pt idx="22">
                  <c:v>2640</c:v>
                </c:pt>
                <c:pt idx="23">
                  <c:v>2760</c:v>
                </c:pt>
                <c:pt idx="24">
                  <c:v>2880</c:v>
                </c:pt>
                <c:pt idx="25">
                  <c:v>3000</c:v>
                </c:pt>
                <c:pt idx="26">
                  <c:v>3120</c:v>
                </c:pt>
                <c:pt idx="27">
                  <c:v>3240</c:v>
                </c:pt>
                <c:pt idx="28">
                  <c:v>3360</c:v>
                </c:pt>
                <c:pt idx="29">
                  <c:v>3480</c:v>
                </c:pt>
                <c:pt idx="30">
                  <c:v>3600</c:v>
                </c:pt>
              </c:numCache>
            </c:numRef>
          </c:xVal>
          <c:yVal>
            <c:numRef>
              <c:f>'Tabella media stato attuale'!$E$4:$E$34</c:f>
              <c:numCache>
                <c:formatCode>General</c:formatCode>
                <c:ptCount val="31"/>
                <c:pt idx="0">
                  <c:v>0</c:v>
                </c:pt>
                <c:pt idx="1">
                  <c:v>0.18108162214683399</c:v>
                </c:pt>
                <c:pt idx="2">
                  <c:v>0.31204397963688613</c:v>
                </c:pt>
                <c:pt idx="3">
                  <c:v>0.34892670206649312</c:v>
                </c:pt>
                <c:pt idx="4">
                  <c:v>0.36556464605019401</c:v>
                </c:pt>
                <c:pt idx="5">
                  <c:v>0.37938858043649415</c:v>
                </c:pt>
                <c:pt idx="6">
                  <c:v>0.36919183734034611</c:v>
                </c:pt>
                <c:pt idx="7">
                  <c:v>0.36925647244947113</c:v>
                </c:pt>
                <c:pt idx="8">
                  <c:v>0.36202622234769422</c:v>
                </c:pt>
                <c:pt idx="9">
                  <c:v>0.36427625826835602</c:v>
                </c:pt>
                <c:pt idx="10">
                  <c:v>0.35853206792577025</c:v>
                </c:pt>
                <c:pt idx="11">
                  <c:v>0.36687385273423212</c:v>
                </c:pt>
                <c:pt idx="12">
                  <c:v>0.36842384789023913</c:v>
                </c:pt>
                <c:pt idx="13">
                  <c:v>0.377667332737123</c:v>
                </c:pt>
                <c:pt idx="14">
                  <c:v>0.3952972648418841</c:v>
                </c:pt>
                <c:pt idx="15">
                  <c:v>0.43267797080537912</c:v>
                </c:pt>
                <c:pt idx="16">
                  <c:v>0.45557996636613401</c:v>
                </c:pt>
                <c:pt idx="17">
                  <c:v>0.49246171145242312</c:v>
                </c:pt>
                <c:pt idx="18">
                  <c:v>0.51611296996966638</c:v>
                </c:pt>
                <c:pt idx="19">
                  <c:v>0.56114885091539923</c:v>
                </c:pt>
                <c:pt idx="20">
                  <c:v>0.62821001982092473</c:v>
                </c:pt>
                <c:pt idx="21">
                  <c:v>0.59963153570932881</c:v>
                </c:pt>
                <c:pt idx="22">
                  <c:v>0.62253115496096378</c:v>
                </c:pt>
                <c:pt idx="23">
                  <c:v>0.60685152085674698</c:v>
                </c:pt>
                <c:pt idx="24">
                  <c:v>0.55348016353551599</c:v>
                </c:pt>
                <c:pt idx="25">
                  <c:v>0.50670677980799861</c:v>
                </c:pt>
                <c:pt idx="26">
                  <c:v>0.44078300319442598</c:v>
                </c:pt>
                <c:pt idx="27">
                  <c:v>0.39587273489531821</c:v>
                </c:pt>
                <c:pt idx="28">
                  <c:v>0.35958424127757921</c:v>
                </c:pt>
                <c:pt idx="29">
                  <c:v>0.3482471786762199</c:v>
                </c:pt>
                <c:pt idx="30">
                  <c:v>0.3936435302158981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BCD-4682-86D0-FAF55CCE4239}"/>
            </c:ext>
          </c:extLst>
        </c:ser>
        <c:ser>
          <c:idx val="14"/>
          <c:order val="1"/>
          <c:tx>
            <c:v>Stato variante Gazis-Herman</c:v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tint val="39000"/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'Tabella media stato di progetto'!$A$4:$A$34</c:f>
              <c:numCache>
                <c:formatCode>General</c:formatCode>
                <c:ptCount val="31"/>
                <c:pt idx="0">
                  <c:v>0</c:v>
                </c:pt>
                <c:pt idx="1">
                  <c:v>120</c:v>
                </c:pt>
                <c:pt idx="2">
                  <c:v>240</c:v>
                </c:pt>
                <c:pt idx="3">
                  <c:v>360</c:v>
                </c:pt>
                <c:pt idx="4">
                  <c:v>480</c:v>
                </c:pt>
                <c:pt idx="5">
                  <c:v>600</c:v>
                </c:pt>
                <c:pt idx="6">
                  <c:v>720</c:v>
                </c:pt>
                <c:pt idx="7">
                  <c:v>840</c:v>
                </c:pt>
                <c:pt idx="8">
                  <c:v>960</c:v>
                </c:pt>
                <c:pt idx="9">
                  <c:v>1080</c:v>
                </c:pt>
                <c:pt idx="10">
                  <c:v>1200</c:v>
                </c:pt>
                <c:pt idx="11">
                  <c:v>1320</c:v>
                </c:pt>
                <c:pt idx="12">
                  <c:v>1440</c:v>
                </c:pt>
                <c:pt idx="13">
                  <c:v>1560</c:v>
                </c:pt>
                <c:pt idx="14">
                  <c:v>1680</c:v>
                </c:pt>
                <c:pt idx="15">
                  <c:v>1800</c:v>
                </c:pt>
                <c:pt idx="16">
                  <c:v>1920</c:v>
                </c:pt>
                <c:pt idx="17">
                  <c:v>2040</c:v>
                </c:pt>
                <c:pt idx="18">
                  <c:v>2160</c:v>
                </c:pt>
                <c:pt idx="19">
                  <c:v>2280</c:v>
                </c:pt>
                <c:pt idx="20">
                  <c:v>2400</c:v>
                </c:pt>
                <c:pt idx="21">
                  <c:v>2520</c:v>
                </c:pt>
                <c:pt idx="22">
                  <c:v>2640</c:v>
                </c:pt>
                <c:pt idx="23">
                  <c:v>2760</c:v>
                </c:pt>
                <c:pt idx="24">
                  <c:v>2880</c:v>
                </c:pt>
                <c:pt idx="25">
                  <c:v>3000</c:v>
                </c:pt>
                <c:pt idx="26">
                  <c:v>3120</c:v>
                </c:pt>
                <c:pt idx="27">
                  <c:v>3240</c:v>
                </c:pt>
                <c:pt idx="28">
                  <c:v>3360</c:v>
                </c:pt>
                <c:pt idx="29">
                  <c:v>3480</c:v>
                </c:pt>
                <c:pt idx="30">
                  <c:v>3600</c:v>
                </c:pt>
              </c:numCache>
            </c:numRef>
          </c:xVal>
          <c:yVal>
            <c:numRef>
              <c:f>'Tabella media stato di progetto'!$E$4:$E$34</c:f>
              <c:numCache>
                <c:formatCode>General</c:formatCode>
                <c:ptCount val="31"/>
                <c:pt idx="0">
                  <c:v>0</c:v>
                </c:pt>
                <c:pt idx="1">
                  <c:v>0.2524870690657251</c:v>
                </c:pt>
                <c:pt idx="2">
                  <c:v>0.30032681289766333</c:v>
                </c:pt>
                <c:pt idx="3">
                  <c:v>0.3069372462436481</c:v>
                </c:pt>
                <c:pt idx="4">
                  <c:v>0.30460998432083425</c:v>
                </c:pt>
                <c:pt idx="5">
                  <c:v>0.31791095246989814</c:v>
                </c:pt>
                <c:pt idx="6">
                  <c:v>0.31951368310980932</c:v>
                </c:pt>
                <c:pt idx="7">
                  <c:v>0.30279015972723899</c:v>
                </c:pt>
                <c:pt idx="8">
                  <c:v>0.3352529528233481</c:v>
                </c:pt>
                <c:pt idx="9">
                  <c:v>0.31399881218169312</c:v>
                </c:pt>
                <c:pt idx="10">
                  <c:v>0.2998504335953161</c:v>
                </c:pt>
                <c:pt idx="11">
                  <c:v>0.32527679929830922</c:v>
                </c:pt>
                <c:pt idx="12">
                  <c:v>0.30553477135915136</c:v>
                </c:pt>
                <c:pt idx="13">
                  <c:v>0.28527167269839493</c:v>
                </c:pt>
                <c:pt idx="14">
                  <c:v>0.29721114705476598</c:v>
                </c:pt>
                <c:pt idx="15">
                  <c:v>0.31817064742339202</c:v>
                </c:pt>
                <c:pt idx="16">
                  <c:v>0.3191857362493361</c:v>
                </c:pt>
                <c:pt idx="17">
                  <c:v>0.30980388475757514</c:v>
                </c:pt>
                <c:pt idx="18">
                  <c:v>0.35832621480395321</c:v>
                </c:pt>
                <c:pt idx="19">
                  <c:v>0.33894871818135425</c:v>
                </c:pt>
                <c:pt idx="20">
                  <c:v>0.3536563528342101</c:v>
                </c:pt>
                <c:pt idx="21">
                  <c:v>0.38425731598199397</c:v>
                </c:pt>
                <c:pt idx="22">
                  <c:v>0.41502606864911512</c:v>
                </c:pt>
                <c:pt idx="23">
                  <c:v>0.46569893624109499</c:v>
                </c:pt>
                <c:pt idx="24">
                  <c:v>0.46184470432541225</c:v>
                </c:pt>
                <c:pt idx="25">
                  <c:v>0.48401731797136011</c:v>
                </c:pt>
                <c:pt idx="26">
                  <c:v>0.47691593068060811</c:v>
                </c:pt>
                <c:pt idx="27">
                  <c:v>0.4748985355689001</c:v>
                </c:pt>
                <c:pt idx="28">
                  <c:v>0.50947247722949818</c:v>
                </c:pt>
                <c:pt idx="29">
                  <c:v>0.47945451217575713</c:v>
                </c:pt>
                <c:pt idx="30">
                  <c:v>0.48318256530733023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BCD-4682-86D0-FAF55CCE42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1758592"/>
        <c:axId val="221760512"/>
      </c:scatterChart>
      <c:valAx>
        <c:axId val="221758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Tempo di simulazione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21760512"/>
        <c:crosses val="autoZero"/>
        <c:crossBetween val="midCat"/>
      </c:valAx>
      <c:valAx>
        <c:axId val="221760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Consumi [l/km]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217585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Velocità cumulata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11"/>
          <c:order val="0"/>
          <c:tx>
            <c:v>Stato attuale Gazis-Herman</c:v>
          </c:tx>
          <c:spPr>
            <a:ln w="22225" cap="rnd">
              <a:solidFill>
                <a:srgbClr val="FF0000"/>
              </a:solidFill>
            </a:ln>
            <a:effectLst>
              <a:glow rad="139700">
                <a:schemeClr val="accent1">
                  <a:tint val="65000"/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'Tabella media stato attuale'!$A$4:$A$34</c:f>
              <c:numCache>
                <c:formatCode>General</c:formatCode>
                <c:ptCount val="31"/>
                <c:pt idx="0">
                  <c:v>0</c:v>
                </c:pt>
                <c:pt idx="1">
                  <c:v>120</c:v>
                </c:pt>
                <c:pt idx="2">
                  <c:v>240</c:v>
                </c:pt>
                <c:pt idx="3">
                  <c:v>360</c:v>
                </c:pt>
                <c:pt idx="4">
                  <c:v>480</c:v>
                </c:pt>
                <c:pt idx="5">
                  <c:v>600</c:v>
                </c:pt>
                <c:pt idx="6">
                  <c:v>720</c:v>
                </c:pt>
                <c:pt idx="7">
                  <c:v>840</c:v>
                </c:pt>
                <c:pt idx="8">
                  <c:v>960</c:v>
                </c:pt>
                <c:pt idx="9">
                  <c:v>1080</c:v>
                </c:pt>
                <c:pt idx="10">
                  <c:v>1200</c:v>
                </c:pt>
                <c:pt idx="11">
                  <c:v>1320</c:v>
                </c:pt>
                <c:pt idx="12">
                  <c:v>1440</c:v>
                </c:pt>
                <c:pt idx="13">
                  <c:v>1560</c:v>
                </c:pt>
                <c:pt idx="14">
                  <c:v>1680</c:v>
                </c:pt>
                <c:pt idx="15">
                  <c:v>1800</c:v>
                </c:pt>
                <c:pt idx="16">
                  <c:v>1920</c:v>
                </c:pt>
                <c:pt idx="17">
                  <c:v>2040</c:v>
                </c:pt>
                <c:pt idx="18">
                  <c:v>2160</c:v>
                </c:pt>
                <c:pt idx="19">
                  <c:v>2280</c:v>
                </c:pt>
                <c:pt idx="20">
                  <c:v>2400</c:v>
                </c:pt>
                <c:pt idx="21">
                  <c:v>2520</c:v>
                </c:pt>
                <c:pt idx="22">
                  <c:v>2640</c:v>
                </c:pt>
                <c:pt idx="23">
                  <c:v>2760</c:v>
                </c:pt>
                <c:pt idx="24">
                  <c:v>2880</c:v>
                </c:pt>
                <c:pt idx="25">
                  <c:v>3000</c:v>
                </c:pt>
                <c:pt idx="26">
                  <c:v>3120</c:v>
                </c:pt>
                <c:pt idx="27">
                  <c:v>3240</c:v>
                </c:pt>
                <c:pt idx="28">
                  <c:v>3360</c:v>
                </c:pt>
                <c:pt idx="29">
                  <c:v>3480</c:v>
                </c:pt>
                <c:pt idx="30">
                  <c:v>3600</c:v>
                </c:pt>
              </c:numCache>
            </c:numRef>
          </c:xVal>
          <c:yVal>
            <c:numRef>
              <c:f>'Tabella media stato attuale'!$G$4:$G$34</c:f>
              <c:numCache>
                <c:formatCode>General</c:formatCode>
                <c:ptCount val="31"/>
                <c:pt idx="0">
                  <c:v>31.9791666666666</c:v>
                </c:pt>
                <c:pt idx="1">
                  <c:v>30.682958262693798</c:v>
                </c:pt>
                <c:pt idx="2">
                  <c:v>28.964460518077292</c:v>
                </c:pt>
                <c:pt idx="3">
                  <c:v>27.8633810614878</c:v>
                </c:pt>
                <c:pt idx="4">
                  <c:v>27.305353519275794</c:v>
                </c:pt>
                <c:pt idx="5">
                  <c:v>27.152559107768202</c:v>
                </c:pt>
                <c:pt idx="6">
                  <c:v>27.021782054053894</c:v>
                </c:pt>
                <c:pt idx="7">
                  <c:v>26.970169243691402</c:v>
                </c:pt>
                <c:pt idx="8">
                  <c:v>27.030403674433092</c:v>
                </c:pt>
                <c:pt idx="9">
                  <c:v>27.028513659676893</c:v>
                </c:pt>
                <c:pt idx="10">
                  <c:v>27.152204802323492</c:v>
                </c:pt>
                <c:pt idx="11">
                  <c:v>27.207648631449892</c:v>
                </c:pt>
                <c:pt idx="12">
                  <c:v>27.241289387022192</c:v>
                </c:pt>
                <c:pt idx="13">
                  <c:v>27.271831277737892</c:v>
                </c:pt>
                <c:pt idx="14">
                  <c:v>27.2214910454822</c:v>
                </c:pt>
                <c:pt idx="15">
                  <c:v>27.155718699401799</c:v>
                </c:pt>
                <c:pt idx="16">
                  <c:v>26.91466398492399</c:v>
                </c:pt>
                <c:pt idx="17">
                  <c:v>26.614980606762906</c:v>
                </c:pt>
                <c:pt idx="18">
                  <c:v>26.393642630076886</c:v>
                </c:pt>
                <c:pt idx="19">
                  <c:v>26.280612134431486</c:v>
                </c:pt>
                <c:pt idx="20">
                  <c:v>26.269388819738893</c:v>
                </c:pt>
                <c:pt idx="21">
                  <c:v>26.093071616618513</c:v>
                </c:pt>
                <c:pt idx="22">
                  <c:v>26.119435224587701</c:v>
                </c:pt>
                <c:pt idx="23">
                  <c:v>26.290683236093493</c:v>
                </c:pt>
                <c:pt idx="24">
                  <c:v>26.505644354218994</c:v>
                </c:pt>
                <c:pt idx="25">
                  <c:v>26.873758520996507</c:v>
                </c:pt>
                <c:pt idx="26">
                  <c:v>27.124678451765291</c:v>
                </c:pt>
                <c:pt idx="27">
                  <c:v>27.393768110232607</c:v>
                </c:pt>
                <c:pt idx="28">
                  <c:v>27.909615274559187</c:v>
                </c:pt>
                <c:pt idx="29">
                  <c:v>28.2944954189628</c:v>
                </c:pt>
                <c:pt idx="30">
                  <c:v>28.5574256650712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27D-4C63-B1B5-8595EB44F464}"/>
            </c:ext>
          </c:extLst>
        </c:ser>
        <c:ser>
          <c:idx val="14"/>
          <c:order val="1"/>
          <c:tx>
            <c:v>Stato variante Gazis-Herman</c:v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tint val="39000"/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'Tabella media stato di progetto'!$A$4:$A$34</c:f>
              <c:numCache>
                <c:formatCode>General</c:formatCode>
                <c:ptCount val="31"/>
                <c:pt idx="0">
                  <c:v>0</c:v>
                </c:pt>
                <c:pt idx="1">
                  <c:v>120</c:v>
                </c:pt>
                <c:pt idx="2">
                  <c:v>240</c:v>
                </c:pt>
                <c:pt idx="3">
                  <c:v>360</c:v>
                </c:pt>
                <c:pt idx="4">
                  <c:v>480</c:v>
                </c:pt>
                <c:pt idx="5">
                  <c:v>600</c:v>
                </c:pt>
                <c:pt idx="6">
                  <c:v>720</c:v>
                </c:pt>
                <c:pt idx="7">
                  <c:v>840</c:v>
                </c:pt>
                <c:pt idx="8">
                  <c:v>960</c:v>
                </c:pt>
                <c:pt idx="9">
                  <c:v>1080</c:v>
                </c:pt>
                <c:pt idx="10">
                  <c:v>1200</c:v>
                </c:pt>
                <c:pt idx="11">
                  <c:v>1320</c:v>
                </c:pt>
                <c:pt idx="12">
                  <c:v>1440</c:v>
                </c:pt>
                <c:pt idx="13">
                  <c:v>1560</c:v>
                </c:pt>
                <c:pt idx="14">
                  <c:v>1680</c:v>
                </c:pt>
                <c:pt idx="15">
                  <c:v>1800</c:v>
                </c:pt>
                <c:pt idx="16">
                  <c:v>1920</c:v>
                </c:pt>
                <c:pt idx="17">
                  <c:v>2040</c:v>
                </c:pt>
                <c:pt idx="18">
                  <c:v>2160</c:v>
                </c:pt>
                <c:pt idx="19">
                  <c:v>2280</c:v>
                </c:pt>
                <c:pt idx="20">
                  <c:v>2400</c:v>
                </c:pt>
                <c:pt idx="21">
                  <c:v>2520</c:v>
                </c:pt>
                <c:pt idx="22">
                  <c:v>2640</c:v>
                </c:pt>
                <c:pt idx="23">
                  <c:v>2760</c:v>
                </c:pt>
                <c:pt idx="24">
                  <c:v>2880</c:v>
                </c:pt>
                <c:pt idx="25">
                  <c:v>3000</c:v>
                </c:pt>
                <c:pt idx="26">
                  <c:v>3120</c:v>
                </c:pt>
                <c:pt idx="27">
                  <c:v>3240</c:v>
                </c:pt>
                <c:pt idx="28">
                  <c:v>3360</c:v>
                </c:pt>
                <c:pt idx="29">
                  <c:v>3480</c:v>
                </c:pt>
                <c:pt idx="30">
                  <c:v>3600</c:v>
                </c:pt>
              </c:numCache>
            </c:numRef>
          </c:xVal>
          <c:yVal>
            <c:numRef>
              <c:f>'Tabella media stato di progetto'!$G$4:$G$34</c:f>
              <c:numCache>
                <c:formatCode>General</c:formatCode>
                <c:ptCount val="31"/>
                <c:pt idx="0">
                  <c:v>32.006802721088398</c:v>
                </c:pt>
                <c:pt idx="1">
                  <c:v>30.8618840947472</c:v>
                </c:pt>
                <c:pt idx="2">
                  <c:v>29.173358358739506</c:v>
                </c:pt>
                <c:pt idx="3">
                  <c:v>28.224800602525793</c:v>
                </c:pt>
                <c:pt idx="4">
                  <c:v>27.824236334815094</c:v>
                </c:pt>
                <c:pt idx="5">
                  <c:v>27.563315822225594</c:v>
                </c:pt>
                <c:pt idx="6">
                  <c:v>27.540905508856806</c:v>
                </c:pt>
                <c:pt idx="7">
                  <c:v>27.502605640643793</c:v>
                </c:pt>
                <c:pt idx="8">
                  <c:v>27.601966120588514</c:v>
                </c:pt>
                <c:pt idx="9">
                  <c:v>27.634836809868407</c:v>
                </c:pt>
                <c:pt idx="10">
                  <c:v>27.771429521971587</c:v>
                </c:pt>
                <c:pt idx="11">
                  <c:v>27.770556833513286</c:v>
                </c:pt>
                <c:pt idx="12">
                  <c:v>27.685077346047699</c:v>
                </c:pt>
                <c:pt idx="13">
                  <c:v>27.685076569900591</c:v>
                </c:pt>
                <c:pt idx="14">
                  <c:v>27.642698001467284</c:v>
                </c:pt>
                <c:pt idx="15">
                  <c:v>27.599874635991991</c:v>
                </c:pt>
                <c:pt idx="16">
                  <c:v>27.463050129808906</c:v>
                </c:pt>
                <c:pt idx="17">
                  <c:v>27.233621312086001</c:v>
                </c:pt>
                <c:pt idx="18">
                  <c:v>27.072869776942891</c:v>
                </c:pt>
                <c:pt idx="19">
                  <c:v>26.937421029726991</c:v>
                </c:pt>
                <c:pt idx="20">
                  <c:v>26.848860810187691</c:v>
                </c:pt>
                <c:pt idx="21">
                  <c:v>26.716294400669099</c:v>
                </c:pt>
                <c:pt idx="22">
                  <c:v>26.441875458411307</c:v>
                </c:pt>
                <c:pt idx="23">
                  <c:v>26.304702092862193</c:v>
                </c:pt>
                <c:pt idx="24">
                  <c:v>26.279851908300806</c:v>
                </c:pt>
                <c:pt idx="25">
                  <c:v>26.267447789280293</c:v>
                </c:pt>
                <c:pt idx="26">
                  <c:v>26.185998615182701</c:v>
                </c:pt>
                <c:pt idx="27">
                  <c:v>25.848614123457001</c:v>
                </c:pt>
                <c:pt idx="28">
                  <c:v>25.742475913326384</c:v>
                </c:pt>
                <c:pt idx="29">
                  <c:v>25.850260639063499</c:v>
                </c:pt>
                <c:pt idx="30">
                  <c:v>25.82824155370799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27D-4C63-B1B5-8595EB44F4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6509568"/>
        <c:axId val="226511488"/>
      </c:scatterChart>
      <c:valAx>
        <c:axId val="2265095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Tempo di simulazione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26511488"/>
        <c:crosses val="autoZero"/>
        <c:crossBetween val="midCat"/>
      </c:valAx>
      <c:valAx>
        <c:axId val="226511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velocita cumulata [km/h]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265095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Tempo cumulato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11"/>
          <c:order val="0"/>
          <c:tx>
            <c:v>Stato attuale Gazis-Herman</c:v>
          </c:tx>
          <c:spPr>
            <a:ln w="22225" cap="rnd">
              <a:solidFill>
                <a:srgbClr val="FF0000"/>
              </a:solidFill>
            </a:ln>
            <a:effectLst>
              <a:glow rad="139700">
                <a:schemeClr val="accent1">
                  <a:tint val="65000"/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'Tabella media stato attuale'!$A$4:$A$34</c:f>
              <c:numCache>
                <c:formatCode>General</c:formatCode>
                <c:ptCount val="31"/>
                <c:pt idx="0">
                  <c:v>0</c:v>
                </c:pt>
                <c:pt idx="1">
                  <c:v>120</c:v>
                </c:pt>
                <c:pt idx="2">
                  <c:v>240</c:v>
                </c:pt>
                <c:pt idx="3">
                  <c:v>360</c:v>
                </c:pt>
                <c:pt idx="4">
                  <c:v>480</c:v>
                </c:pt>
                <c:pt idx="5">
                  <c:v>600</c:v>
                </c:pt>
                <c:pt idx="6">
                  <c:v>720</c:v>
                </c:pt>
                <c:pt idx="7">
                  <c:v>840</c:v>
                </c:pt>
                <c:pt idx="8">
                  <c:v>960</c:v>
                </c:pt>
                <c:pt idx="9">
                  <c:v>1080</c:v>
                </c:pt>
                <c:pt idx="10">
                  <c:v>1200</c:v>
                </c:pt>
                <c:pt idx="11">
                  <c:v>1320</c:v>
                </c:pt>
                <c:pt idx="12">
                  <c:v>1440</c:v>
                </c:pt>
                <c:pt idx="13">
                  <c:v>1560</c:v>
                </c:pt>
                <c:pt idx="14">
                  <c:v>1680</c:v>
                </c:pt>
                <c:pt idx="15">
                  <c:v>1800</c:v>
                </c:pt>
                <c:pt idx="16">
                  <c:v>1920</c:v>
                </c:pt>
                <c:pt idx="17">
                  <c:v>2040</c:v>
                </c:pt>
                <c:pt idx="18">
                  <c:v>2160</c:v>
                </c:pt>
                <c:pt idx="19">
                  <c:v>2280</c:v>
                </c:pt>
                <c:pt idx="20">
                  <c:v>2400</c:v>
                </c:pt>
                <c:pt idx="21">
                  <c:v>2520</c:v>
                </c:pt>
                <c:pt idx="22">
                  <c:v>2640</c:v>
                </c:pt>
                <c:pt idx="23">
                  <c:v>2760</c:v>
                </c:pt>
                <c:pt idx="24">
                  <c:v>2880</c:v>
                </c:pt>
                <c:pt idx="25">
                  <c:v>3000</c:v>
                </c:pt>
                <c:pt idx="26">
                  <c:v>3120</c:v>
                </c:pt>
                <c:pt idx="27">
                  <c:v>3240</c:v>
                </c:pt>
                <c:pt idx="28">
                  <c:v>3360</c:v>
                </c:pt>
                <c:pt idx="29">
                  <c:v>3480</c:v>
                </c:pt>
                <c:pt idx="30">
                  <c:v>3600</c:v>
                </c:pt>
              </c:numCache>
            </c:numRef>
          </c:xVal>
          <c:yVal>
            <c:numRef>
              <c:f>'Tabella media stato attuale'!$H$4:$H$34</c:f>
              <c:numCache>
                <c:formatCode>General</c:formatCode>
                <c:ptCount val="31"/>
                <c:pt idx="0">
                  <c:v>2367.9447599999999</c:v>
                </c:pt>
                <c:pt idx="1">
                  <c:v>2598.6296952841399</c:v>
                </c:pt>
                <c:pt idx="2">
                  <c:v>3145.5529071544802</c:v>
                </c:pt>
                <c:pt idx="3">
                  <c:v>3675.8959959206099</c:v>
                </c:pt>
                <c:pt idx="4">
                  <c:v>4064.1732248338008</c:v>
                </c:pt>
                <c:pt idx="5">
                  <c:v>4437.1447387341395</c:v>
                </c:pt>
                <c:pt idx="6">
                  <c:v>4712.2654241273021</c:v>
                </c:pt>
                <c:pt idx="7">
                  <c:v>4924.4428394526321</c:v>
                </c:pt>
                <c:pt idx="8">
                  <c:v>5081.8285243665623</c:v>
                </c:pt>
                <c:pt idx="9">
                  <c:v>5267.8135663958219</c:v>
                </c:pt>
                <c:pt idx="10">
                  <c:v>5422.8165536082415</c:v>
                </c:pt>
                <c:pt idx="11">
                  <c:v>5664.1548510138819</c:v>
                </c:pt>
                <c:pt idx="12">
                  <c:v>5959.7430483781782</c:v>
                </c:pt>
                <c:pt idx="13">
                  <c:v>6272.9426244114738</c:v>
                </c:pt>
                <c:pt idx="14">
                  <c:v>6713.3150328410202</c:v>
                </c:pt>
                <c:pt idx="15">
                  <c:v>7200.0863626952914</c:v>
                </c:pt>
                <c:pt idx="16">
                  <c:v>7525.041921981182</c:v>
                </c:pt>
                <c:pt idx="17">
                  <c:v>8109.7183167416197</c:v>
                </c:pt>
                <c:pt idx="18">
                  <c:v>8508.0538031660762</c:v>
                </c:pt>
                <c:pt idx="19">
                  <c:v>8622.8158800316869</c:v>
                </c:pt>
                <c:pt idx="20">
                  <c:v>8950.8138920352303</c:v>
                </c:pt>
                <c:pt idx="21">
                  <c:v>9359.9575511249695</c:v>
                </c:pt>
                <c:pt idx="22">
                  <c:v>9839.58187272129</c:v>
                </c:pt>
                <c:pt idx="23">
                  <c:v>10329.359836451795</c:v>
                </c:pt>
                <c:pt idx="24">
                  <c:v>10769.315291467992</c:v>
                </c:pt>
                <c:pt idx="25">
                  <c:v>11119.603519059803</c:v>
                </c:pt>
                <c:pt idx="26">
                  <c:v>11406.3634938697</c:v>
                </c:pt>
                <c:pt idx="27">
                  <c:v>11633.983768023099</c:v>
                </c:pt>
                <c:pt idx="28">
                  <c:v>11820.970813547792</c:v>
                </c:pt>
                <c:pt idx="29">
                  <c:v>11888.095566802504</c:v>
                </c:pt>
                <c:pt idx="30">
                  <c:v>12012.930516186199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97B-469E-B008-553CE1065B1E}"/>
            </c:ext>
          </c:extLst>
        </c:ser>
        <c:ser>
          <c:idx val="14"/>
          <c:order val="1"/>
          <c:tx>
            <c:v>Stato variante Gazis-Herman</c:v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tint val="39000"/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'Tabella media stato di progetto'!$A$4:$A$34</c:f>
              <c:numCache>
                <c:formatCode>General</c:formatCode>
                <c:ptCount val="31"/>
                <c:pt idx="0">
                  <c:v>0</c:v>
                </c:pt>
                <c:pt idx="1">
                  <c:v>120</c:v>
                </c:pt>
                <c:pt idx="2">
                  <c:v>240</c:v>
                </c:pt>
                <c:pt idx="3">
                  <c:v>360</c:v>
                </c:pt>
                <c:pt idx="4">
                  <c:v>480</c:v>
                </c:pt>
                <c:pt idx="5">
                  <c:v>600</c:v>
                </c:pt>
                <c:pt idx="6">
                  <c:v>720</c:v>
                </c:pt>
                <c:pt idx="7">
                  <c:v>840</c:v>
                </c:pt>
                <c:pt idx="8">
                  <c:v>960</c:v>
                </c:pt>
                <c:pt idx="9">
                  <c:v>1080</c:v>
                </c:pt>
                <c:pt idx="10">
                  <c:v>1200</c:v>
                </c:pt>
                <c:pt idx="11">
                  <c:v>1320</c:v>
                </c:pt>
                <c:pt idx="12">
                  <c:v>1440</c:v>
                </c:pt>
                <c:pt idx="13">
                  <c:v>1560</c:v>
                </c:pt>
                <c:pt idx="14">
                  <c:v>1680</c:v>
                </c:pt>
                <c:pt idx="15">
                  <c:v>1800</c:v>
                </c:pt>
                <c:pt idx="16">
                  <c:v>1920</c:v>
                </c:pt>
                <c:pt idx="17">
                  <c:v>2040</c:v>
                </c:pt>
                <c:pt idx="18">
                  <c:v>2160</c:v>
                </c:pt>
                <c:pt idx="19">
                  <c:v>2280</c:v>
                </c:pt>
                <c:pt idx="20">
                  <c:v>2400</c:v>
                </c:pt>
                <c:pt idx="21">
                  <c:v>2520</c:v>
                </c:pt>
                <c:pt idx="22">
                  <c:v>2640</c:v>
                </c:pt>
                <c:pt idx="23">
                  <c:v>2760</c:v>
                </c:pt>
                <c:pt idx="24">
                  <c:v>2880</c:v>
                </c:pt>
                <c:pt idx="25">
                  <c:v>3000</c:v>
                </c:pt>
                <c:pt idx="26">
                  <c:v>3120</c:v>
                </c:pt>
                <c:pt idx="27">
                  <c:v>3240</c:v>
                </c:pt>
                <c:pt idx="28">
                  <c:v>3360</c:v>
                </c:pt>
                <c:pt idx="29">
                  <c:v>3480</c:v>
                </c:pt>
                <c:pt idx="30">
                  <c:v>3600</c:v>
                </c:pt>
              </c:numCache>
            </c:numRef>
          </c:xVal>
          <c:yVal>
            <c:numRef>
              <c:f>'Tabella media stato di progetto'!$H$4:$H$34</c:f>
              <c:numCache>
                <c:formatCode>General</c:formatCode>
                <c:ptCount val="31"/>
                <c:pt idx="0">
                  <c:v>2457.3255600000002</c:v>
                </c:pt>
                <c:pt idx="1">
                  <c:v>2685.0636653135198</c:v>
                </c:pt>
                <c:pt idx="2">
                  <c:v>3100.2028703728897</c:v>
                </c:pt>
                <c:pt idx="3">
                  <c:v>3376.7675183012002</c:v>
                </c:pt>
                <c:pt idx="4">
                  <c:v>3513.8191969401919</c:v>
                </c:pt>
                <c:pt idx="5">
                  <c:v>3624.9219387525109</c:v>
                </c:pt>
                <c:pt idx="6">
                  <c:v>3690.5883737865702</c:v>
                </c:pt>
                <c:pt idx="7">
                  <c:v>3735.3017513026402</c:v>
                </c:pt>
                <c:pt idx="8">
                  <c:v>3729.3658968895916</c:v>
                </c:pt>
                <c:pt idx="9">
                  <c:v>3699.8042606630097</c:v>
                </c:pt>
                <c:pt idx="10">
                  <c:v>3662.0008790964898</c:v>
                </c:pt>
                <c:pt idx="11">
                  <c:v>3647.9287548628499</c:v>
                </c:pt>
                <c:pt idx="12">
                  <c:v>3669.0982841710697</c:v>
                </c:pt>
                <c:pt idx="13">
                  <c:v>3646.273665760169</c:v>
                </c:pt>
                <c:pt idx="14">
                  <c:v>3679.208041317419</c:v>
                </c:pt>
                <c:pt idx="15">
                  <c:v>3739.4174693033201</c:v>
                </c:pt>
                <c:pt idx="16">
                  <c:v>3793.5093437003702</c:v>
                </c:pt>
                <c:pt idx="17">
                  <c:v>3893.10309244873</c:v>
                </c:pt>
                <c:pt idx="18">
                  <c:v>3974.4466064702601</c:v>
                </c:pt>
                <c:pt idx="19">
                  <c:v>4090.9422115686498</c:v>
                </c:pt>
                <c:pt idx="20">
                  <c:v>4182.0809253077414</c:v>
                </c:pt>
                <c:pt idx="21">
                  <c:v>4252.5238212558834</c:v>
                </c:pt>
                <c:pt idx="22">
                  <c:v>4506.52377244737</c:v>
                </c:pt>
                <c:pt idx="23">
                  <c:v>4801.8403210210417</c:v>
                </c:pt>
                <c:pt idx="24">
                  <c:v>5001.1985002797519</c:v>
                </c:pt>
                <c:pt idx="25">
                  <c:v>5060.0291599183902</c:v>
                </c:pt>
                <c:pt idx="26">
                  <c:v>5164.8882790495118</c:v>
                </c:pt>
                <c:pt idx="27">
                  <c:v>5343.6513110804817</c:v>
                </c:pt>
                <c:pt idx="28">
                  <c:v>5495.4933436646197</c:v>
                </c:pt>
                <c:pt idx="29">
                  <c:v>5613.14511524919</c:v>
                </c:pt>
                <c:pt idx="30">
                  <c:v>5711.0602712637337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97B-469E-B008-553CE1065B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6468224"/>
        <c:axId val="226470144"/>
      </c:scatterChart>
      <c:valAx>
        <c:axId val="2264682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Tempo di simulazione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26470144"/>
        <c:crosses val="autoZero"/>
        <c:crossBetween val="midCat"/>
      </c:valAx>
      <c:valAx>
        <c:axId val="226470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tempo  cumulata [sec]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264682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Veicoli in uscita cumulati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11"/>
          <c:order val="0"/>
          <c:tx>
            <c:v>Stato attuale Gazis-Herman</c:v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tint val="65000"/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'Tabella media stato attuale'!$A$4:$A$34</c:f>
              <c:numCache>
                <c:formatCode>General</c:formatCode>
                <c:ptCount val="31"/>
                <c:pt idx="0">
                  <c:v>0</c:v>
                </c:pt>
                <c:pt idx="1">
                  <c:v>120</c:v>
                </c:pt>
                <c:pt idx="2">
                  <c:v>240</c:v>
                </c:pt>
                <c:pt idx="3">
                  <c:v>360</c:v>
                </c:pt>
                <c:pt idx="4">
                  <c:v>480</c:v>
                </c:pt>
                <c:pt idx="5">
                  <c:v>600</c:v>
                </c:pt>
                <c:pt idx="6">
                  <c:v>720</c:v>
                </c:pt>
                <c:pt idx="7">
                  <c:v>840</c:v>
                </c:pt>
                <c:pt idx="8">
                  <c:v>960</c:v>
                </c:pt>
                <c:pt idx="9">
                  <c:v>1080</c:v>
                </c:pt>
                <c:pt idx="10">
                  <c:v>1200</c:v>
                </c:pt>
                <c:pt idx="11">
                  <c:v>1320</c:v>
                </c:pt>
                <c:pt idx="12">
                  <c:v>1440</c:v>
                </c:pt>
                <c:pt idx="13">
                  <c:v>1560</c:v>
                </c:pt>
                <c:pt idx="14">
                  <c:v>1680</c:v>
                </c:pt>
                <c:pt idx="15">
                  <c:v>1800</c:v>
                </c:pt>
                <c:pt idx="16">
                  <c:v>1920</c:v>
                </c:pt>
                <c:pt idx="17">
                  <c:v>2040</c:v>
                </c:pt>
                <c:pt idx="18">
                  <c:v>2160</c:v>
                </c:pt>
                <c:pt idx="19">
                  <c:v>2280</c:v>
                </c:pt>
                <c:pt idx="20">
                  <c:v>2400</c:v>
                </c:pt>
                <c:pt idx="21">
                  <c:v>2520</c:v>
                </c:pt>
                <c:pt idx="22">
                  <c:v>2640</c:v>
                </c:pt>
                <c:pt idx="23">
                  <c:v>2760</c:v>
                </c:pt>
                <c:pt idx="24">
                  <c:v>2880</c:v>
                </c:pt>
                <c:pt idx="25">
                  <c:v>3000</c:v>
                </c:pt>
                <c:pt idx="26">
                  <c:v>3120</c:v>
                </c:pt>
                <c:pt idx="27">
                  <c:v>3240</c:v>
                </c:pt>
                <c:pt idx="28">
                  <c:v>3360</c:v>
                </c:pt>
                <c:pt idx="29">
                  <c:v>3480</c:v>
                </c:pt>
                <c:pt idx="30">
                  <c:v>3600</c:v>
                </c:pt>
              </c:numCache>
            </c:numRef>
          </c:xVal>
          <c:yVal>
            <c:numRef>
              <c:f>'Tabella media stato attuale'!$I$4:$I$34</c:f>
              <c:numCache>
                <c:formatCode>General</c:formatCode>
                <c:ptCount val="31"/>
                <c:pt idx="0">
                  <c:v>0</c:v>
                </c:pt>
                <c:pt idx="1">
                  <c:v>87</c:v>
                </c:pt>
                <c:pt idx="2">
                  <c:v>383</c:v>
                </c:pt>
                <c:pt idx="3">
                  <c:v>704</c:v>
                </c:pt>
                <c:pt idx="4">
                  <c:v>1003</c:v>
                </c:pt>
                <c:pt idx="5">
                  <c:v>1294</c:v>
                </c:pt>
                <c:pt idx="6">
                  <c:v>1565</c:v>
                </c:pt>
                <c:pt idx="7">
                  <c:v>1833</c:v>
                </c:pt>
                <c:pt idx="8">
                  <c:v>2105</c:v>
                </c:pt>
                <c:pt idx="9">
                  <c:v>2374</c:v>
                </c:pt>
                <c:pt idx="10">
                  <c:v>2649</c:v>
                </c:pt>
                <c:pt idx="11">
                  <c:v>2917</c:v>
                </c:pt>
                <c:pt idx="12">
                  <c:v>3178</c:v>
                </c:pt>
                <c:pt idx="13">
                  <c:v>3436</c:v>
                </c:pt>
                <c:pt idx="14">
                  <c:v>3698</c:v>
                </c:pt>
                <c:pt idx="15">
                  <c:v>3963</c:v>
                </c:pt>
                <c:pt idx="16">
                  <c:v>4232</c:v>
                </c:pt>
                <c:pt idx="17">
                  <c:v>4501</c:v>
                </c:pt>
                <c:pt idx="18">
                  <c:v>4775</c:v>
                </c:pt>
                <c:pt idx="19">
                  <c:v>5036</c:v>
                </c:pt>
                <c:pt idx="20">
                  <c:v>5282</c:v>
                </c:pt>
                <c:pt idx="21">
                  <c:v>5519</c:v>
                </c:pt>
                <c:pt idx="22">
                  <c:v>5727</c:v>
                </c:pt>
                <c:pt idx="23">
                  <c:v>5900</c:v>
                </c:pt>
                <c:pt idx="24">
                  <c:v>6060</c:v>
                </c:pt>
                <c:pt idx="25">
                  <c:v>6209</c:v>
                </c:pt>
                <c:pt idx="26">
                  <c:v>6346</c:v>
                </c:pt>
                <c:pt idx="27">
                  <c:v>6478</c:v>
                </c:pt>
                <c:pt idx="28">
                  <c:v>6591</c:v>
                </c:pt>
                <c:pt idx="29">
                  <c:v>6692</c:v>
                </c:pt>
                <c:pt idx="30">
                  <c:v>6783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EE0-403D-B1A7-430C9949FC5E}"/>
            </c:ext>
          </c:extLst>
        </c:ser>
        <c:ser>
          <c:idx val="14"/>
          <c:order val="1"/>
          <c:tx>
            <c:v>Stato variante Gazis-Herman</c:v>
          </c:tx>
          <c:spPr>
            <a:ln w="22225" cap="rnd">
              <a:solidFill>
                <a:srgbClr val="FF0000"/>
              </a:solidFill>
            </a:ln>
            <a:effectLst>
              <a:glow rad="139700">
                <a:schemeClr val="accent1">
                  <a:tint val="39000"/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'Tabella media stato di progetto'!$A$4:$A$34</c:f>
              <c:numCache>
                <c:formatCode>General</c:formatCode>
                <c:ptCount val="31"/>
                <c:pt idx="0">
                  <c:v>0</c:v>
                </c:pt>
                <c:pt idx="1">
                  <c:v>120</c:v>
                </c:pt>
                <c:pt idx="2">
                  <c:v>240</c:v>
                </c:pt>
                <c:pt idx="3">
                  <c:v>360</c:v>
                </c:pt>
                <c:pt idx="4">
                  <c:v>480</c:v>
                </c:pt>
                <c:pt idx="5">
                  <c:v>600</c:v>
                </c:pt>
                <c:pt idx="6">
                  <c:v>720</c:v>
                </c:pt>
                <c:pt idx="7">
                  <c:v>840</c:v>
                </c:pt>
                <c:pt idx="8">
                  <c:v>960</c:v>
                </c:pt>
                <c:pt idx="9">
                  <c:v>1080</c:v>
                </c:pt>
                <c:pt idx="10">
                  <c:v>1200</c:v>
                </c:pt>
                <c:pt idx="11">
                  <c:v>1320</c:v>
                </c:pt>
                <c:pt idx="12">
                  <c:v>1440</c:v>
                </c:pt>
                <c:pt idx="13">
                  <c:v>1560</c:v>
                </c:pt>
                <c:pt idx="14">
                  <c:v>1680</c:v>
                </c:pt>
                <c:pt idx="15">
                  <c:v>1800</c:v>
                </c:pt>
                <c:pt idx="16">
                  <c:v>1920</c:v>
                </c:pt>
                <c:pt idx="17">
                  <c:v>2040</c:v>
                </c:pt>
                <c:pt idx="18">
                  <c:v>2160</c:v>
                </c:pt>
                <c:pt idx="19">
                  <c:v>2280</c:v>
                </c:pt>
                <c:pt idx="20">
                  <c:v>2400</c:v>
                </c:pt>
                <c:pt idx="21">
                  <c:v>2520</c:v>
                </c:pt>
                <c:pt idx="22">
                  <c:v>2640</c:v>
                </c:pt>
                <c:pt idx="23">
                  <c:v>2760</c:v>
                </c:pt>
                <c:pt idx="24">
                  <c:v>2880</c:v>
                </c:pt>
                <c:pt idx="25">
                  <c:v>3000</c:v>
                </c:pt>
                <c:pt idx="26">
                  <c:v>3120</c:v>
                </c:pt>
                <c:pt idx="27">
                  <c:v>3240</c:v>
                </c:pt>
                <c:pt idx="28">
                  <c:v>3360</c:v>
                </c:pt>
                <c:pt idx="29">
                  <c:v>3480</c:v>
                </c:pt>
                <c:pt idx="30">
                  <c:v>3600</c:v>
                </c:pt>
              </c:numCache>
            </c:numRef>
          </c:xVal>
          <c:yVal>
            <c:numRef>
              <c:f>'Tabella media stato di progetto'!$I$4:$I$34</c:f>
              <c:numCache>
                <c:formatCode>General</c:formatCode>
                <c:ptCount val="31"/>
                <c:pt idx="0">
                  <c:v>0</c:v>
                </c:pt>
                <c:pt idx="1">
                  <c:v>91</c:v>
                </c:pt>
                <c:pt idx="2">
                  <c:v>428</c:v>
                </c:pt>
                <c:pt idx="3">
                  <c:v>811</c:v>
                </c:pt>
                <c:pt idx="4">
                  <c:v>1190</c:v>
                </c:pt>
                <c:pt idx="5">
                  <c:v>1573</c:v>
                </c:pt>
                <c:pt idx="6">
                  <c:v>1932</c:v>
                </c:pt>
                <c:pt idx="7">
                  <c:v>2290</c:v>
                </c:pt>
                <c:pt idx="8">
                  <c:v>2643</c:v>
                </c:pt>
                <c:pt idx="9">
                  <c:v>2989</c:v>
                </c:pt>
                <c:pt idx="10">
                  <c:v>3339</c:v>
                </c:pt>
                <c:pt idx="11">
                  <c:v>3672</c:v>
                </c:pt>
                <c:pt idx="12">
                  <c:v>4013</c:v>
                </c:pt>
                <c:pt idx="13">
                  <c:v>4359</c:v>
                </c:pt>
                <c:pt idx="14">
                  <c:v>4695</c:v>
                </c:pt>
                <c:pt idx="15">
                  <c:v>5036</c:v>
                </c:pt>
                <c:pt idx="16">
                  <c:v>5378</c:v>
                </c:pt>
                <c:pt idx="17">
                  <c:v>5732</c:v>
                </c:pt>
                <c:pt idx="18">
                  <c:v>6109</c:v>
                </c:pt>
                <c:pt idx="19">
                  <c:v>6475</c:v>
                </c:pt>
                <c:pt idx="20">
                  <c:v>6837</c:v>
                </c:pt>
                <c:pt idx="21">
                  <c:v>7191</c:v>
                </c:pt>
                <c:pt idx="22">
                  <c:v>7537</c:v>
                </c:pt>
                <c:pt idx="23">
                  <c:v>7861</c:v>
                </c:pt>
                <c:pt idx="24">
                  <c:v>8195</c:v>
                </c:pt>
                <c:pt idx="25">
                  <c:v>8540</c:v>
                </c:pt>
                <c:pt idx="26">
                  <c:v>8893</c:v>
                </c:pt>
                <c:pt idx="27">
                  <c:v>9225</c:v>
                </c:pt>
                <c:pt idx="28">
                  <c:v>9571</c:v>
                </c:pt>
                <c:pt idx="29">
                  <c:v>9930</c:v>
                </c:pt>
                <c:pt idx="30">
                  <c:v>10285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EE0-403D-B1A7-430C9949FC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6803712"/>
        <c:axId val="226805632"/>
      </c:scatterChart>
      <c:valAx>
        <c:axId val="2268037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Tempo di simulazione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26805632"/>
        <c:crosses val="autoZero"/>
        <c:crossBetween val="midCat"/>
      </c:valAx>
      <c:valAx>
        <c:axId val="226805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veicoli [v]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268037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9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13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0CBEF-1F40-4606-A7EF-5504A19D232E}" type="datetimeFigureOut">
              <a:rPr lang="it-IT" smtClean="0"/>
              <a:t>10/06/2018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ADEE9-8427-4EC2-ABC8-657DCB4199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2003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ADEE9-8427-4EC2-ABC8-657DCB419973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4654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A1D0-4906-47F1-9DA9-F6E51FBA3B58}" type="datetimeFigureOut">
              <a:rPr lang="it-IT" smtClean="0"/>
              <a:t>10/06/2018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82FEB-9BD2-4FC0-A1C5-361220C231F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A1D0-4906-47F1-9DA9-F6E51FBA3B58}" type="datetimeFigureOut">
              <a:rPr lang="it-IT" smtClean="0"/>
              <a:t>10/06/2018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82FEB-9BD2-4FC0-A1C5-361220C231F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A1D0-4906-47F1-9DA9-F6E51FBA3B58}" type="datetimeFigureOut">
              <a:rPr lang="it-IT" smtClean="0"/>
              <a:t>10/06/2018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82FEB-9BD2-4FC0-A1C5-361220C231F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A1D0-4906-47F1-9DA9-F6E51FBA3B58}" type="datetimeFigureOut">
              <a:rPr lang="it-IT" smtClean="0"/>
              <a:t>10/06/2018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82FEB-9BD2-4FC0-A1C5-361220C231F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A1D0-4906-47F1-9DA9-F6E51FBA3B58}" type="datetimeFigureOut">
              <a:rPr lang="it-IT" smtClean="0"/>
              <a:t>10/06/2018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82FEB-9BD2-4FC0-A1C5-361220C231F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A1D0-4906-47F1-9DA9-F6E51FBA3B58}" type="datetimeFigureOut">
              <a:rPr lang="it-IT" smtClean="0"/>
              <a:t>10/06/2018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82FEB-9BD2-4FC0-A1C5-361220C231F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A1D0-4906-47F1-9DA9-F6E51FBA3B58}" type="datetimeFigureOut">
              <a:rPr lang="it-IT" smtClean="0"/>
              <a:t>10/06/2018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82FEB-9BD2-4FC0-A1C5-361220C231F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A1D0-4906-47F1-9DA9-F6E51FBA3B58}" type="datetimeFigureOut">
              <a:rPr lang="it-IT" smtClean="0"/>
              <a:t>10/06/2018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82FEB-9BD2-4FC0-A1C5-361220C231F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A1D0-4906-47F1-9DA9-F6E51FBA3B58}" type="datetimeFigureOut">
              <a:rPr lang="it-IT" smtClean="0"/>
              <a:t>10/06/2018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82FEB-9BD2-4FC0-A1C5-361220C231F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A1D0-4906-47F1-9DA9-F6E51FBA3B58}" type="datetimeFigureOut">
              <a:rPr lang="it-IT" smtClean="0"/>
              <a:t>10/06/2018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82FEB-9BD2-4FC0-A1C5-361220C231F9}" type="slidenum">
              <a:rPr lang="it-IT" smtClean="0"/>
              <a:t>‹N›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A1D0-4906-47F1-9DA9-F6E51FBA3B58}" type="datetimeFigureOut">
              <a:rPr lang="it-IT" smtClean="0"/>
              <a:t>10/06/2018</a:t>
            </a:fld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482FEB-9BD2-4FC0-A1C5-361220C231F9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tint val="90000"/>
              </a:schemeClr>
            </a:gs>
            <a:gs pos="100000">
              <a:schemeClr val="bg1">
                <a:shade val="100000"/>
                <a:satMod val="115000"/>
              </a:schemeClr>
            </a:gs>
            <a:gs pos="100000">
              <a:schemeClr val="bg1">
                <a:shade val="70000"/>
                <a:satMod val="13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50482FEB-9BD2-4FC0-A1C5-361220C231F9}" type="slidenum">
              <a:rPr lang="it-IT" smtClean="0"/>
              <a:t>‹N›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66EA1D0-4906-47F1-9DA9-F6E51FBA3B58}" type="datetimeFigureOut">
              <a:rPr lang="it-IT" smtClean="0"/>
              <a:t>10/06/2018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chart" Target="../charts/chart3.xml"/><Relationship Id="rId7" Type="http://schemas.openxmlformats.org/officeDocument/2006/relationships/chart" Target="../charts/chart7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Relationship Id="rId9" Type="http://schemas.openxmlformats.org/officeDocument/2006/relationships/chart" Target="../charts/char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075055" y="9273540"/>
            <a:ext cx="5939790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8" name="Titolo 3"/>
          <p:cNvSpPr>
            <a:spLocks noGrp="1"/>
          </p:cNvSpPr>
          <p:nvPr>
            <p:ph type="ctrTitle"/>
          </p:nvPr>
        </p:nvSpPr>
        <p:spPr>
          <a:xfrm>
            <a:off x="0" y="2182801"/>
            <a:ext cx="8748464" cy="832790"/>
          </a:xfrm>
        </p:spPr>
        <p:txBody>
          <a:bodyPr>
            <a:noAutofit/>
          </a:bodyPr>
          <a:lstStyle/>
          <a:p>
            <a:pPr algn="ctr"/>
            <a:br>
              <a:rPr lang="it-IT" sz="3600" dirty="0"/>
            </a:br>
            <a:r>
              <a:rPr lang="it-IT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MIGLIORAMENTO MOBILITA’ URBANA</a:t>
            </a:r>
            <a:br>
              <a:rPr lang="it-IT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81475" algn="l"/>
              </a:tabLst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1075055" y="9273540"/>
            <a:ext cx="5939790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pic>
        <p:nvPicPr>
          <p:cNvPr id="24" name="Immagine 23">
            <a:extLst>
              <a:ext uri="{FF2B5EF4-FFF2-40B4-BE49-F238E27FC236}">
                <a16:creationId xmlns:a16="http://schemas.microsoft.com/office/drawing/2014/main" id="{BD4FB14E-13C8-4567-B0D5-FE0F33D5FF3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3" y="630573"/>
            <a:ext cx="756920" cy="990600"/>
          </a:xfrm>
          <a:prstGeom prst="rect">
            <a:avLst/>
          </a:prstGeom>
          <a:noFill/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5F5589F8-930D-490A-8C50-E5A12A2F1FE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064" y="659851"/>
            <a:ext cx="756920" cy="812165"/>
          </a:xfrm>
          <a:prstGeom prst="rect">
            <a:avLst/>
          </a:prstGeom>
          <a:noFill/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9B08D3F-4AB2-4686-9F61-50AE7B2231CA}"/>
              </a:ext>
            </a:extLst>
          </p:cNvPr>
          <p:cNvSpPr/>
          <p:nvPr/>
        </p:nvSpPr>
        <p:spPr>
          <a:xfrm>
            <a:off x="2286000" y="864413"/>
            <a:ext cx="4572000" cy="6076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Comune di Cosenza                                </a:t>
            </a:r>
            <a:endParaRPr lang="it-I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4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Provincia di Cosenza                           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2152E236-9EC0-4AD1-9EE3-FBD723F3432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737" y="2649547"/>
            <a:ext cx="1152525" cy="7143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2560322-7804-4C6B-99F3-0B4C7589F3EC}"/>
              </a:ext>
            </a:extLst>
          </p:cNvPr>
          <p:cNvSpPr txBox="1"/>
          <p:nvPr/>
        </p:nvSpPr>
        <p:spPr>
          <a:xfrm>
            <a:off x="2648438" y="3528139"/>
            <a:ext cx="3451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Corso di Laurea in Ingegneria Civile</a:t>
            </a:r>
          </a:p>
          <a:p>
            <a:r>
              <a:rPr lang="it-IT" i="1" dirty="0"/>
              <a:t>               indirizzo Trasporti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1E9C40F-CE7E-4B38-8ADF-3FFBBA015FDA}"/>
              </a:ext>
            </a:extLst>
          </p:cNvPr>
          <p:cNvSpPr txBox="1"/>
          <p:nvPr/>
        </p:nvSpPr>
        <p:spPr>
          <a:xfrm>
            <a:off x="579593" y="4884284"/>
            <a:ext cx="29592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Docenti</a:t>
            </a:r>
          </a:p>
          <a:p>
            <a:r>
              <a:rPr lang="it-IT" dirty="0"/>
              <a:t>Prof. Ing. Vittorio </a:t>
            </a:r>
            <a:r>
              <a:rPr lang="it-IT" dirty="0" err="1"/>
              <a:t>Astarita</a:t>
            </a:r>
            <a:endParaRPr lang="it-IT" dirty="0"/>
          </a:p>
          <a:p>
            <a:r>
              <a:rPr lang="it-IT" dirty="0"/>
              <a:t>Ing. Vincenzo Pasquale </a:t>
            </a:r>
            <a:r>
              <a:rPr lang="it-IT" dirty="0" err="1"/>
              <a:t>Giofrè</a:t>
            </a:r>
            <a:endParaRPr lang="it-IT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ECC00C2-32C4-4EC6-B394-4B32636F1E56}"/>
              </a:ext>
            </a:extLst>
          </p:cNvPr>
          <p:cNvSpPr txBox="1"/>
          <p:nvPr/>
        </p:nvSpPr>
        <p:spPr>
          <a:xfrm>
            <a:off x="5632127" y="4810100"/>
            <a:ext cx="2180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/>
              <a:t>Gruppo di lavoro 7</a:t>
            </a:r>
          </a:p>
          <a:p>
            <a:r>
              <a:rPr lang="it-IT" dirty="0" err="1"/>
              <a:t>Bentivedo</a:t>
            </a:r>
            <a:r>
              <a:rPr lang="it-IT" dirty="0"/>
              <a:t> Daniele</a:t>
            </a:r>
          </a:p>
          <a:p>
            <a:r>
              <a:rPr lang="it-IT" dirty="0" err="1"/>
              <a:t>Chirchiglia</a:t>
            </a:r>
            <a:r>
              <a:rPr lang="it-IT" dirty="0"/>
              <a:t> Bruno G.</a:t>
            </a:r>
          </a:p>
          <a:p>
            <a:r>
              <a:rPr lang="it-IT" dirty="0"/>
              <a:t>Lo Feudo Attilio</a:t>
            </a:r>
          </a:p>
        </p:txBody>
      </p:sp>
    </p:spTree>
    <p:extLst>
      <p:ext uri="{BB962C8B-B14F-4D97-AF65-F5344CB8AC3E}">
        <p14:creationId xmlns:p14="http://schemas.microsoft.com/office/powerpoint/2010/main" val="2935605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Analisi economica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8D89B775-44AC-4562-A19B-E0D9D8ABD812}"/>
                  </a:ext>
                </a:extLst>
              </p:cNvPr>
              <p:cNvSpPr txBox="1"/>
              <p:nvPr/>
            </p:nvSpPr>
            <p:spPr>
              <a:xfrm>
                <a:off x="755576" y="1972397"/>
                <a:ext cx="7416824" cy="1538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i="1" dirty="0"/>
                  <a:t>BUDGET COMUNALE </a:t>
                </a:r>
                <a:r>
                  <a:rPr lang="it-IT" sz="1600" dirty="0"/>
                  <a:t>:                                                  </a:t>
                </a:r>
                <a:r>
                  <a:rPr lang="it-IT" dirty="0">
                    <a:solidFill>
                      <a:srgbClr val="0070C0"/>
                    </a:solidFill>
                  </a:rPr>
                  <a:t>500000.00 €</a:t>
                </a:r>
              </a:p>
              <a:p>
                <a:endParaRPr lang="it-IT" sz="2000" b="1" i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it-IT" sz="1600" i="1" dirty="0"/>
                  <a:t>COSTO SOLUZIONE PROGETTUALE</a:t>
                </a:r>
                <a:r>
                  <a:rPr lang="it-IT" dirty="0"/>
                  <a:t>:                        </a:t>
                </a:r>
                <a:r>
                  <a:rPr lang="it-IT" dirty="0">
                    <a:solidFill>
                      <a:srgbClr val="0070C0"/>
                    </a:solidFill>
                  </a:rPr>
                  <a:t>157380,00 €</a:t>
                </a:r>
                <a14:m>
                  <m:oMath xmlns:m="http://schemas.openxmlformats.org/officeDocument/2006/math">
                    <m:r>
                      <a:rPr lang="it-IT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</m:t>
                    </m:r>
                    <m:r>
                      <a:rPr lang="it-IT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</m:t>
                    </m:r>
                  </m:oMath>
                </a14:m>
                <a:endParaRPr lang="it-IT" sz="3200" b="1" i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it-IT" dirty="0"/>
              </a:p>
              <a:p>
                <a:r>
                  <a:rPr lang="it-IT" i="1" u="sng" dirty="0"/>
                  <a:t>RISPARMIO</a:t>
                </a:r>
                <a:r>
                  <a:rPr lang="it-IT" i="1" dirty="0"/>
                  <a:t>                                                           </a:t>
                </a:r>
                <a:r>
                  <a:rPr lang="it-IT" dirty="0">
                    <a:solidFill>
                      <a:srgbClr val="0070C0"/>
                    </a:solidFill>
                  </a:rPr>
                  <a:t>342619,01 €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8D89B775-44AC-4562-A19B-E0D9D8ABD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1972397"/>
                <a:ext cx="7416824" cy="1538883"/>
              </a:xfrm>
              <a:prstGeom prst="rect">
                <a:avLst/>
              </a:prstGeom>
              <a:blipFill>
                <a:blip r:embed="rId2"/>
                <a:stretch>
                  <a:fillRect l="-740" t="-2381" b="-55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636C647E-777C-4F61-B849-475E230C3E1F}"/>
              </a:ext>
            </a:extLst>
          </p:cNvPr>
          <p:cNvCxnSpPr/>
          <p:nvPr/>
        </p:nvCxnSpPr>
        <p:spPr>
          <a:xfrm>
            <a:off x="4572000" y="3068960"/>
            <a:ext cx="24482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2151063-9FBD-4DE7-81C7-E6651917AAB9}"/>
              </a:ext>
            </a:extLst>
          </p:cNvPr>
          <p:cNvSpPr txBox="1"/>
          <p:nvPr/>
        </p:nvSpPr>
        <p:spPr>
          <a:xfrm>
            <a:off x="6300192" y="1756573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0070C0"/>
                </a:solidFill>
              </a:rPr>
              <a:t>-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E214F10-3A17-4FDA-B7F3-BF18B0E758A1}"/>
              </a:ext>
            </a:extLst>
          </p:cNvPr>
          <p:cNvSpPr txBox="1"/>
          <p:nvPr/>
        </p:nvSpPr>
        <p:spPr>
          <a:xfrm>
            <a:off x="6300192" y="2387895"/>
            <a:ext cx="360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0070C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84748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47D6DD-5243-4EAF-93B3-CF1176A11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708920"/>
            <a:ext cx="7620000" cy="1143000"/>
          </a:xfrm>
        </p:spPr>
        <p:txBody>
          <a:bodyPr/>
          <a:lstStyle/>
          <a:p>
            <a:r>
              <a:rPr lang="it-IT" dirty="0"/>
              <a:t>GRAZIE PER L’ ATTENZIONE</a:t>
            </a:r>
          </a:p>
        </p:txBody>
      </p:sp>
    </p:spTree>
    <p:extLst>
      <p:ext uri="{BB962C8B-B14F-4D97-AF65-F5344CB8AC3E}">
        <p14:creationId xmlns:p14="http://schemas.microsoft.com/office/powerpoint/2010/main" val="525562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457200" y="1600200"/>
            <a:ext cx="8003232" cy="4800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it-IT" dirty="0"/>
          </a:p>
          <a:p>
            <a:pPr marL="114300" indent="0">
              <a:buNone/>
            </a:pPr>
            <a:endParaRPr lang="it-IT" dirty="0"/>
          </a:p>
          <a:p>
            <a:pPr marL="114300" indent="0">
              <a:buNone/>
            </a:pPr>
            <a:endParaRPr lang="it-IT" dirty="0"/>
          </a:p>
          <a:p>
            <a:pPr marL="114300" indent="0">
              <a:buNone/>
            </a:pPr>
            <a:endParaRPr lang="it-IT" dirty="0"/>
          </a:p>
          <a:p>
            <a:pPr marL="114300" indent="0">
              <a:buNone/>
            </a:pPr>
            <a:endParaRPr lang="it-IT" dirty="0"/>
          </a:p>
          <a:p>
            <a:pPr marL="114300" indent="0">
              <a:buNone/>
            </a:pPr>
            <a:endParaRPr lang="it-IT" dirty="0"/>
          </a:p>
          <a:p>
            <a:pPr marL="114300" indent="0">
              <a:buNone/>
            </a:pPr>
            <a:endParaRPr lang="it-IT" dirty="0"/>
          </a:p>
          <a:p>
            <a:pPr marL="114300" indent="0">
              <a:buNone/>
            </a:pPr>
            <a:endParaRPr lang="it-IT" dirty="0"/>
          </a:p>
          <a:p>
            <a:pPr marL="114300" indent="0">
              <a:buNone/>
            </a:pPr>
            <a:endParaRPr lang="it-IT" dirty="0"/>
          </a:p>
          <a:p>
            <a:pPr marL="114300" indent="0">
              <a:buNone/>
            </a:pPr>
            <a:endParaRPr lang="it-IT" dirty="0"/>
          </a:p>
          <a:p>
            <a:pPr marL="114300" indent="0">
              <a:buNone/>
            </a:pPr>
            <a:endParaRPr lang="it-IT" dirty="0"/>
          </a:p>
          <a:p>
            <a:pPr marL="114300" indent="0">
              <a:buNone/>
            </a:pPr>
            <a:endParaRPr lang="it-IT" dirty="0"/>
          </a:p>
          <a:p>
            <a:pPr marL="114300" indent="0">
              <a:buNone/>
            </a:pPr>
            <a:endParaRPr lang="it-IT" dirty="0"/>
          </a:p>
          <a:p>
            <a:pPr marL="114300" indent="0">
              <a:buNone/>
            </a:pPr>
            <a:endParaRPr lang="it-IT" dirty="0"/>
          </a:p>
          <a:p>
            <a:pPr marL="114300" indent="0">
              <a:buNone/>
            </a:pPr>
            <a:endParaRPr lang="it-IT" dirty="0"/>
          </a:p>
          <a:p>
            <a:pPr marL="114300" indent="0">
              <a:buNone/>
            </a:pPr>
            <a:endParaRPr lang="it-IT" dirty="0"/>
          </a:p>
          <a:p>
            <a:pPr marL="114300" indent="0">
              <a:buNone/>
            </a:pPr>
            <a:endParaRPr lang="it-IT" dirty="0"/>
          </a:p>
          <a:p>
            <a:pPr marL="114300" indent="0">
              <a:buNone/>
            </a:pPr>
            <a:endParaRPr lang="it-IT" dirty="0"/>
          </a:p>
          <a:p>
            <a:pPr marL="114300" indent="0">
              <a:buNone/>
            </a:pPr>
            <a:endParaRPr lang="it-IT" dirty="0"/>
          </a:p>
          <a:p>
            <a:pPr marL="114300" indent="0">
              <a:buNone/>
            </a:pPr>
            <a:endParaRPr lang="it-IT" dirty="0"/>
          </a:p>
          <a:p>
            <a:pPr marL="114300" indent="0">
              <a:buNone/>
            </a:pPr>
            <a:endParaRPr lang="it-IT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2F2DC909-8716-4D05-9041-2129802F2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772" y="223762"/>
            <a:ext cx="7396256" cy="412314"/>
          </a:xfrm>
        </p:spPr>
        <p:txBody>
          <a:bodyPr/>
          <a:lstStyle/>
          <a:p>
            <a:pPr algn="ctr"/>
            <a:r>
              <a:rPr lang="it-IT" sz="3600" dirty="0"/>
              <a:t>Inquadramento Territoriale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42BCBF9-6C7C-4722-A0C4-C4A7581DC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40" y="702183"/>
            <a:ext cx="6502352" cy="615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65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465640" cy="504056"/>
          </a:xfrm>
        </p:spPr>
        <p:txBody>
          <a:bodyPr/>
          <a:lstStyle/>
          <a:p>
            <a:pPr algn="ctr"/>
            <a:r>
              <a:rPr lang="it-IT" sz="3600" dirty="0"/>
              <a:t>Rilievo</a:t>
            </a:r>
            <a:r>
              <a:rPr lang="it-IT" dirty="0"/>
              <a:t> 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pPr marL="114300" indent="0">
              <a:buNone/>
            </a:pPr>
            <a:endParaRPr lang="it-IT" dirty="0"/>
          </a:p>
          <a:p>
            <a:endParaRPr lang="it-IT" dirty="0"/>
          </a:p>
          <a:p>
            <a:pPr marL="114300" indent="0">
              <a:buNone/>
            </a:pPr>
            <a:endParaRPr lang="it-IT" dirty="0"/>
          </a:p>
          <a:p>
            <a:pPr marL="114300" indent="0">
              <a:buNone/>
            </a:pPr>
            <a:endParaRPr lang="it-IT" dirty="0"/>
          </a:p>
          <a:p>
            <a:pPr marL="11430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AD40B94-7856-47DC-9BC9-BD84A8411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8760"/>
            <a:ext cx="7620000" cy="446449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1DF2753-5BB6-429A-9AE4-D6DE16AA29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872" y="0"/>
            <a:ext cx="4850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6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300"/>
                            </p:stCondLst>
                            <p:childTnLst>
                              <p:par>
                                <p:cTn id="9" presetID="21" presetClass="exit" presetSubtype="1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2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3A9EFC-DBF8-435A-BE21-C46CF1661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379" y="258839"/>
            <a:ext cx="7620000" cy="706090"/>
          </a:xfrm>
        </p:spPr>
        <p:txBody>
          <a:bodyPr/>
          <a:lstStyle/>
          <a:p>
            <a:r>
              <a:rPr lang="it-IT" dirty="0"/>
              <a:t>Modellizzazione della rete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FD1F3AD-FBE3-4EDE-BF1D-1DF9069A977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" t="42521" r="-1"/>
          <a:stretch/>
        </p:blipFill>
        <p:spPr bwMode="auto">
          <a:xfrm>
            <a:off x="251520" y="1844824"/>
            <a:ext cx="8004326" cy="37444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7096418"/>
              </p:ext>
            </p:extLst>
          </p:nvPr>
        </p:nvGraphicFramePr>
        <p:xfrm>
          <a:off x="642010" y="1988840"/>
          <a:ext cx="7308442" cy="4480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2644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xit" presetSubtype="12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2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0004" y="271392"/>
            <a:ext cx="6276292" cy="84925"/>
          </a:xfrm>
        </p:spPr>
        <p:txBody>
          <a:bodyPr/>
          <a:lstStyle/>
          <a:p>
            <a:pPr algn="ctr"/>
            <a:r>
              <a:rPr lang="it-IT" dirty="0"/>
              <a:t>Analisi della rete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484784"/>
            <a:ext cx="7620000" cy="4800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it-IT" dirty="0"/>
          </a:p>
          <a:p>
            <a:pPr marL="114300" indent="0">
              <a:buNone/>
            </a:pPr>
            <a:endParaRPr lang="it-IT" dirty="0"/>
          </a:p>
          <a:p>
            <a:endParaRPr lang="it-IT" dirty="0"/>
          </a:p>
        </p:txBody>
      </p:sp>
      <p:pic>
        <p:nvPicPr>
          <p:cNvPr id="5" name="Segnaposto contenuto 3">
            <a:extLst>
              <a:ext uri="{FF2B5EF4-FFF2-40B4-BE49-F238E27FC236}">
                <a16:creationId xmlns:a16="http://schemas.microsoft.com/office/drawing/2014/main" id="{D9F61422-F1DB-4F9C-91E1-BD22C654642D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2" y="4411408"/>
            <a:ext cx="1640182" cy="1080120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693F282-936E-46D4-A698-98D44CAAD50D}"/>
              </a:ext>
            </a:extLst>
          </p:cNvPr>
          <p:cNvSpPr txBox="1"/>
          <p:nvPr/>
        </p:nvSpPr>
        <p:spPr>
          <a:xfrm>
            <a:off x="53565" y="5472957"/>
            <a:ext cx="8854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Via Misasi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8E56589-5727-4FF5-A2B9-F3718764D6F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0" y="2173424"/>
            <a:ext cx="1664312" cy="11430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E9B2104-5FE1-44C5-B8FB-6771525E819A}"/>
              </a:ext>
            </a:extLst>
          </p:cNvPr>
          <p:cNvSpPr txBox="1"/>
          <p:nvPr/>
        </p:nvSpPr>
        <p:spPr>
          <a:xfrm>
            <a:off x="49643" y="3282166"/>
            <a:ext cx="1640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Viale della Repubblica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1CB442F-FCC7-4D1F-B74A-B6DE6B7BB02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5213619" y="1076397"/>
            <a:ext cx="2545033" cy="936104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EE6166A-44FE-4642-A621-1306CD0C6007}"/>
              </a:ext>
            </a:extLst>
          </p:cNvPr>
          <p:cNvSpPr txBox="1"/>
          <p:nvPr/>
        </p:nvSpPr>
        <p:spPr>
          <a:xfrm>
            <a:off x="5231726" y="1994789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Via degli Stadi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9E3586B8-E616-473C-93FA-DCC16C82E754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5"/>
          <a:stretch/>
        </p:blipFill>
        <p:spPr>
          <a:xfrm>
            <a:off x="2485454" y="994975"/>
            <a:ext cx="1651717" cy="945687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5A4134D-EFB6-4449-9DB3-29C57217D44E}"/>
              </a:ext>
            </a:extLst>
          </p:cNvPr>
          <p:cNvSpPr txBox="1"/>
          <p:nvPr/>
        </p:nvSpPr>
        <p:spPr>
          <a:xfrm>
            <a:off x="2485454" y="1970978"/>
            <a:ext cx="2020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Svincolo Cosenza Nord A2</a:t>
            </a:r>
            <a:br>
              <a:rPr lang="it-IT" sz="1200" dirty="0"/>
            </a:br>
            <a:r>
              <a:rPr lang="it-IT" sz="1200" dirty="0"/>
              <a:t>Via Vincenzo </a:t>
            </a:r>
            <a:r>
              <a:rPr lang="it-IT" sz="1200" dirty="0" err="1"/>
              <a:t>Vocaturo</a:t>
            </a:r>
            <a:br>
              <a:rPr lang="it-IT" sz="1200" dirty="0"/>
            </a:br>
            <a:endParaRPr lang="it-IT" sz="1200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053D9BBA-8E57-48D2-91CB-EE272BB0CED2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" t="42521" r="-1"/>
          <a:stretch/>
        </p:blipFill>
        <p:spPr bwMode="auto">
          <a:xfrm>
            <a:off x="1914484" y="2475469"/>
            <a:ext cx="6267688" cy="33923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F51E50A1-B822-4FA1-B8E4-E7C8BC7D1397}"/>
              </a:ext>
            </a:extLst>
          </p:cNvPr>
          <p:cNvSpPr/>
          <p:nvPr/>
        </p:nvSpPr>
        <p:spPr>
          <a:xfrm>
            <a:off x="2771800" y="5229200"/>
            <a:ext cx="144016" cy="14401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b="1" dirty="0">
                <a:highlight>
                  <a:srgbClr val="FF0000"/>
                </a:highlight>
              </a:rPr>
              <a:t>1</a:t>
            </a:r>
            <a:endParaRPr lang="it-IT" sz="900" b="1" dirty="0">
              <a:highlight>
                <a:srgbClr val="FF0000"/>
              </a:highlight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1B863785-01A1-41DF-8006-75D88BF69798}"/>
              </a:ext>
            </a:extLst>
          </p:cNvPr>
          <p:cNvSpPr/>
          <p:nvPr/>
        </p:nvSpPr>
        <p:spPr>
          <a:xfrm>
            <a:off x="170628" y="5335544"/>
            <a:ext cx="144016" cy="14401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b="1" dirty="0">
                <a:highlight>
                  <a:srgbClr val="FF0000"/>
                </a:highlight>
              </a:rPr>
              <a:t>1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FB2688B5-C9F0-479D-95F4-C37867DD3436}"/>
              </a:ext>
            </a:extLst>
          </p:cNvPr>
          <p:cNvSpPr/>
          <p:nvPr/>
        </p:nvSpPr>
        <p:spPr>
          <a:xfrm>
            <a:off x="2651439" y="4365104"/>
            <a:ext cx="144016" cy="14401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b="1" dirty="0">
                <a:highlight>
                  <a:srgbClr val="FF0000"/>
                </a:highlight>
              </a:rPr>
              <a:t>2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D1D8B263-8221-478D-8D77-ABEAE0E99D70}"/>
              </a:ext>
            </a:extLst>
          </p:cNvPr>
          <p:cNvSpPr/>
          <p:nvPr/>
        </p:nvSpPr>
        <p:spPr>
          <a:xfrm>
            <a:off x="122493" y="3163321"/>
            <a:ext cx="144016" cy="14401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b="1" dirty="0">
                <a:highlight>
                  <a:srgbClr val="FF0000"/>
                </a:highlight>
              </a:rPr>
              <a:t>2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A0964C69-E6B9-4E3C-A479-626A5B6F376F}"/>
              </a:ext>
            </a:extLst>
          </p:cNvPr>
          <p:cNvSpPr/>
          <p:nvPr/>
        </p:nvSpPr>
        <p:spPr>
          <a:xfrm>
            <a:off x="3851920" y="2924944"/>
            <a:ext cx="144016" cy="14401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b="1" dirty="0">
                <a:highlight>
                  <a:srgbClr val="FF0000"/>
                </a:highlight>
              </a:rPr>
              <a:t>3</a:t>
            </a: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E7FDB1A4-CE0C-4ECD-B3E6-B2FA5602C078}"/>
              </a:ext>
            </a:extLst>
          </p:cNvPr>
          <p:cNvSpPr/>
          <p:nvPr/>
        </p:nvSpPr>
        <p:spPr>
          <a:xfrm>
            <a:off x="2486365" y="1796646"/>
            <a:ext cx="144016" cy="14401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b="1" dirty="0">
                <a:highlight>
                  <a:srgbClr val="FF0000"/>
                </a:highlight>
              </a:rPr>
              <a:t>3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01F35398-5925-472D-86C3-45370A259583}"/>
              </a:ext>
            </a:extLst>
          </p:cNvPr>
          <p:cNvSpPr/>
          <p:nvPr/>
        </p:nvSpPr>
        <p:spPr>
          <a:xfrm>
            <a:off x="5981803" y="2744924"/>
            <a:ext cx="144016" cy="14401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b="1" dirty="0">
                <a:highlight>
                  <a:srgbClr val="FF0000"/>
                </a:highlight>
              </a:rPr>
              <a:t>4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30F2C9BB-9CC4-4F70-B1F0-E6809B9A72C0}"/>
              </a:ext>
            </a:extLst>
          </p:cNvPr>
          <p:cNvSpPr/>
          <p:nvPr/>
        </p:nvSpPr>
        <p:spPr>
          <a:xfrm>
            <a:off x="5236931" y="1850773"/>
            <a:ext cx="144016" cy="14401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b="1" dirty="0">
                <a:highlight>
                  <a:srgbClr val="FF0000"/>
                </a:highligh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9559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7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7" grpId="0"/>
      <p:bldP spid="19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3" y="116632"/>
            <a:ext cx="7620000" cy="796950"/>
          </a:xfrm>
        </p:spPr>
        <p:txBody>
          <a:bodyPr/>
          <a:lstStyle/>
          <a:p>
            <a:pPr algn="ctr"/>
            <a:r>
              <a:rPr lang="it-IT" sz="3600" dirty="0"/>
              <a:t>Obiettivi Progettuali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C0E30C8C-C20D-43AA-89EC-B00FC511C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96752"/>
            <a:ext cx="7630343" cy="4608512"/>
          </a:xfrm>
        </p:spPr>
        <p:txBody>
          <a:bodyPr>
            <a:normAutofit fontScale="92500" lnSpcReduction="20000"/>
          </a:bodyPr>
          <a:lstStyle/>
          <a:p>
            <a:pPr marL="628650" indent="-514350">
              <a:buFont typeface="+mj-lt"/>
              <a:buAutoNum type="romanUcPeriod"/>
            </a:pPr>
            <a:r>
              <a:rPr lang="it-IT" dirty="0"/>
              <a:t>DIMINUZIONE DEGLI AGENTI INQUINANTI</a:t>
            </a:r>
          </a:p>
          <a:p>
            <a:pPr marL="114300" indent="0">
              <a:buNone/>
            </a:pPr>
            <a:endParaRPr lang="it-IT" dirty="0"/>
          </a:p>
          <a:p>
            <a:r>
              <a:rPr lang="it-IT" dirty="0"/>
              <a:t>Emissioni Co2</a:t>
            </a:r>
          </a:p>
          <a:p>
            <a:endParaRPr lang="it-IT" dirty="0"/>
          </a:p>
          <a:p>
            <a:pPr marL="628650" indent="-514350">
              <a:buFont typeface="+mj-lt"/>
              <a:buAutoNum type="romanUcPeriod"/>
            </a:pPr>
            <a:r>
              <a:rPr lang="it-IT" dirty="0"/>
              <a:t>MIGLIORAMENTO DELLA MOBILITA’</a:t>
            </a:r>
          </a:p>
          <a:p>
            <a:endParaRPr lang="it-IT" dirty="0"/>
          </a:p>
          <a:p>
            <a:r>
              <a:rPr lang="it-IT" dirty="0"/>
              <a:t>Tempo Speso</a:t>
            </a:r>
          </a:p>
          <a:p>
            <a:r>
              <a:rPr lang="it-IT" dirty="0"/>
              <a:t>Velocità cumulate</a:t>
            </a:r>
          </a:p>
          <a:p>
            <a:r>
              <a:rPr lang="it-IT" dirty="0"/>
              <a:t>Tempo Cumulato</a:t>
            </a:r>
          </a:p>
          <a:p>
            <a:r>
              <a:rPr lang="it-IT" dirty="0"/>
              <a:t>Veicoli in uscita</a:t>
            </a:r>
          </a:p>
          <a:p>
            <a:endParaRPr lang="it-IT" dirty="0"/>
          </a:p>
          <a:p>
            <a:pPr marL="628650" indent="-514350">
              <a:buFont typeface="+mj-lt"/>
              <a:buAutoNum type="romanUcPeriod"/>
            </a:pPr>
            <a:r>
              <a:rPr lang="it-IT" dirty="0"/>
              <a:t>AUMENTO DELLA SICUREZZA STRADALE</a:t>
            </a:r>
          </a:p>
          <a:p>
            <a:pPr marL="114300" indent="0">
              <a:buNone/>
            </a:pPr>
            <a:endParaRPr lang="it-IT" dirty="0"/>
          </a:p>
          <a:p>
            <a:r>
              <a:rPr lang="it-IT" dirty="0"/>
              <a:t>Conflitti</a:t>
            </a:r>
          </a:p>
        </p:txBody>
      </p:sp>
    </p:spTree>
    <p:extLst>
      <p:ext uri="{BB962C8B-B14F-4D97-AF65-F5344CB8AC3E}">
        <p14:creationId xmlns:p14="http://schemas.microsoft.com/office/powerpoint/2010/main" val="376123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chemeClr val="bg1">
                <a:tint val="90000"/>
              </a:schemeClr>
            </a:gs>
            <a:gs pos="100000">
              <a:schemeClr val="bg1">
                <a:shade val="100000"/>
                <a:satMod val="115000"/>
              </a:schemeClr>
            </a:gs>
            <a:gs pos="100000">
              <a:schemeClr val="bg1">
                <a:shade val="70000"/>
                <a:satMod val="13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A96A4B3-25BC-4469-9BCE-03F04F93D86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" t="42521" r="-1"/>
          <a:stretch/>
        </p:blipFill>
        <p:spPr bwMode="auto">
          <a:xfrm>
            <a:off x="323528" y="1052736"/>
            <a:ext cx="8280920" cy="5400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AC6C587C-7C78-4C0C-BA0C-CED6FB150C8F}"/>
              </a:ext>
            </a:extLst>
          </p:cNvPr>
          <p:cNvSpPr/>
          <p:nvPr/>
        </p:nvSpPr>
        <p:spPr>
          <a:xfrm>
            <a:off x="1652716" y="4807039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highlight>
                  <a:srgbClr val="FF0000"/>
                </a:highlight>
              </a:rPr>
              <a:t>3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4D66397-F10C-4B99-AE57-D41703596F47}"/>
              </a:ext>
            </a:extLst>
          </p:cNvPr>
          <p:cNvSpPr/>
          <p:nvPr/>
        </p:nvSpPr>
        <p:spPr>
          <a:xfrm>
            <a:off x="5436096" y="1557726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highlight>
                  <a:srgbClr val="FF0000"/>
                </a:highlight>
              </a:rPr>
              <a:t>1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D207F271-59A2-4AEB-8803-23B4D8975164}"/>
              </a:ext>
            </a:extLst>
          </p:cNvPr>
          <p:cNvSpPr/>
          <p:nvPr/>
        </p:nvSpPr>
        <p:spPr>
          <a:xfrm>
            <a:off x="2555776" y="1326203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highlight>
                  <a:srgbClr val="FF0000"/>
                </a:highlight>
              </a:rPr>
              <a:t>4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E6101AE4-4017-41DA-B90F-1373FE99FC51}"/>
              </a:ext>
            </a:extLst>
          </p:cNvPr>
          <p:cNvSpPr/>
          <p:nvPr/>
        </p:nvSpPr>
        <p:spPr>
          <a:xfrm>
            <a:off x="4402741" y="1977295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highlight>
                  <a:srgbClr val="FF0000"/>
                </a:highlight>
              </a:rPr>
              <a:t>2</a:t>
            </a:r>
          </a:p>
        </p:txBody>
      </p:sp>
      <p:pic>
        <p:nvPicPr>
          <p:cNvPr id="32" name="Segnaposto contenuto 4">
            <a:extLst>
              <a:ext uri="{FF2B5EF4-FFF2-40B4-BE49-F238E27FC236}">
                <a16:creationId xmlns:a16="http://schemas.microsoft.com/office/drawing/2014/main" id="{B3EC8C34-01E4-45D0-B39B-B9F92AB4D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27" y="1195981"/>
            <a:ext cx="8306065" cy="525883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3D04A8A-2286-4976-922B-CB35F90A618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50" y="972957"/>
            <a:ext cx="3202876" cy="2448272"/>
          </a:xfrm>
          <a:prstGeom prst="rect">
            <a:avLst/>
          </a:prstGeom>
          <a:ln w="73025">
            <a:solidFill>
              <a:srgbClr val="FF0000"/>
            </a:solidFill>
          </a:ln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88B91797-D62B-440A-8CAC-5C58C8BB9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10" y="941048"/>
            <a:ext cx="3284916" cy="2663583"/>
          </a:xfrm>
          <a:prstGeom prst="rect">
            <a:avLst/>
          </a:prstGeom>
          <a:ln w="73025">
            <a:solidFill>
              <a:srgbClr val="FF0000"/>
            </a:solidFill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29AC86B-539D-42F1-9E7B-BE3BEB55876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59" y="957414"/>
            <a:ext cx="3211167" cy="2258939"/>
          </a:xfrm>
          <a:prstGeom prst="rect">
            <a:avLst/>
          </a:prstGeom>
          <a:ln w="73025">
            <a:solidFill>
              <a:srgbClr val="FF0000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26D0774-6A7F-4396-80B9-3AC0027A594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28" y="976369"/>
            <a:ext cx="3400155" cy="2448272"/>
          </a:xfrm>
          <a:prstGeom prst="rect">
            <a:avLst/>
          </a:prstGeom>
          <a:ln w="73025">
            <a:solidFill>
              <a:srgbClr val="FF0000"/>
            </a:solidFill>
          </a:ln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CDE02136-5CCD-42ED-BB7F-E8E469684602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077" y="989122"/>
            <a:ext cx="3451016" cy="2638460"/>
          </a:xfrm>
          <a:prstGeom prst="rect">
            <a:avLst/>
          </a:prstGeom>
          <a:ln w="73025">
            <a:solidFill>
              <a:srgbClr val="FF0000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E505FB7-50AF-4431-914D-39EAE6E8E287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412" y="988500"/>
            <a:ext cx="3451016" cy="2170862"/>
          </a:xfrm>
          <a:prstGeom prst="rect">
            <a:avLst/>
          </a:prstGeom>
          <a:ln w="73025">
            <a:solidFill>
              <a:srgbClr val="FF0000"/>
            </a:solidFill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1DCF72E2-8609-48F2-BB72-A97EF50595C0}"/>
              </a:ext>
            </a:extLst>
          </p:cNvPr>
          <p:cNvSpPr/>
          <p:nvPr/>
        </p:nvSpPr>
        <p:spPr>
          <a:xfrm>
            <a:off x="1940748" y="3659041"/>
            <a:ext cx="414342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it-IT" sz="1400" dirty="0"/>
              <a:t>Nuovo arco (nodi 179-157) in via Francesco </a:t>
            </a:r>
            <a:r>
              <a:rPr lang="it-IT" sz="1400" dirty="0" err="1"/>
              <a:t>Cilea</a:t>
            </a:r>
            <a:endParaRPr lang="it-IT" sz="1400" dirty="0"/>
          </a:p>
          <a:p>
            <a:pPr marL="114300" indent="0">
              <a:buNone/>
            </a:pPr>
            <a:r>
              <a:rPr lang="it-IT" sz="1400" dirty="0"/>
              <a:t>    Arco ad una corsia a senso unico.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73B605B7-ABFC-4619-A3C2-B89E5D09773F}"/>
              </a:ext>
            </a:extLst>
          </p:cNvPr>
          <p:cNvSpPr/>
          <p:nvPr/>
        </p:nvSpPr>
        <p:spPr>
          <a:xfrm>
            <a:off x="1923889" y="3654356"/>
            <a:ext cx="495770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it-IT" sz="1400" dirty="0"/>
              <a:t>Nuovo arco (nodi 290-380) in via Vincenzo Julia.</a:t>
            </a:r>
          </a:p>
          <a:p>
            <a:pPr marL="114300" indent="0">
              <a:buNone/>
            </a:pPr>
            <a:r>
              <a:rPr lang="it-IT" sz="1400" dirty="0"/>
              <a:t>   Arco ad una corsia a senso unico, inversione senso di marcia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E3923D1E-EC0C-4422-A6BA-6F447AFD00CD}"/>
              </a:ext>
            </a:extLst>
          </p:cNvPr>
          <p:cNvSpPr/>
          <p:nvPr/>
        </p:nvSpPr>
        <p:spPr>
          <a:xfrm>
            <a:off x="1923889" y="3774279"/>
            <a:ext cx="601020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/>
              <a:t>Nuovo arco (nodi 74-116) in via Miceli</a:t>
            </a:r>
          </a:p>
          <a:p>
            <a:r>
              <a:rPr lang="it-IT" sz="1400" dirty="0"/>
              <a:t>Arco ad una corsia a senso unico, con segnale “Dare precedenza” al nodo 116.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CC0EA6C5-804A-424A-8A3A-FDD4FAC1B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620" y="-33003"/>
            <a:ext cx="5554960" cy="833244"/>
          </a:xfrm>
        </p:spPr>
        <p:txBody>
          <a:bodyPr/>
          <a:lstStyle/>
          <a:p>
            <a:pPr algn="ctr"/>
            <a:r>
              <a:rPr lang="it-IT" sz="2800" dirty="0"/>
              <a:t>Soluzioni progettuali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2CDAC13-19D4-4E13-8D43-D82FF749378F}"/>
              </a:ext>
            </a:extLst>
          </p:cNvPr>
          <p:cNvSpPr/>
          <p:nvPr/>
        </p:nvSpPr>
        <p:spPr>
          <a:xfrm>
            <a:off x="315927" y="592761"/>
            <a:ext cx="8306065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it-IT" sz="1400" dirty="0"/>
              <a:t>Nuovo tratto stradale per uscita autostrada A2 percorribile da tutti i tipi di veicoli</a:t>
            </a:r>
          </a:p>
          <a:p>
            <a:pPr lvl="0"/>
            <a:r>
              <a:rPr lang="it-IT" sz="1400" dirty="0"/>
              <a:t> (nodi 249-382, 382-386, 386-387, 387-385).</a:t>
            </a:r>
          </a:p>
          <a:p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78715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6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1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1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8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1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2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7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9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00"/>
                            </p:stCondLst>
                            <p:childTnLst>
                              <p:par>
                                <p:cTn id="8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3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  <p:bldP spid="30" grpId="0" animBg="1"/>
      <p:bldP spid="30" grpId="1" animBg="1"/>
      <p:bldP spid="11" grpId="0" animBg="1"/>
      <p:bldP spid="3" grpId="0" animBg="1"/>
      <p:bldP spid="3" grpId="1" animBg="1"/>
      <p:bldP spid="18" grpId="0" animBg="1"/>
      <p:bldP spid="18" grpId="1" animBg="1"/>
      <p:bldP spid="27" grpId="0" animBg="1"/>
      <p:bldP spid="27" grpId="1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F4C356-FECB-44C9-B117-2027BD983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78098"/>
          </a:xfrm>
        </p:spPr>
        <p:txBody>
          <a:bodyPr/>
          <a:lstStyle/>
          <a:p>
            <a:pPr algn="ctr"/>
            <a:r>
              <a:rPr lang="it-IT" sz="3600" dirty="0"/>
              <a:t>Confronto Attuale/Progetto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D6E4B838-1874-4831-8645-D59E6B2564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4239821"/>
              </p:ext>
            </p:extLst>
          </p:nvPr>
        </p:nvGraphicFramePr>
        <p:xfrm>
          <a:off x="457200" y="1268413"/>
          <a:ext cx="7620000" cy="5132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7BA39165-C497-4737-8ECD-6DA0607C10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5650345"/>
              </p:ext>
            </p:extLst>
          </p:nvPr>
        </p:nvGraphicFramePr>
        <p:xfrm>
          <a:off x="457200" y="1268413"/>
          <a:ext cx="7619999" cy="5132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09D57641-0078-46CA-BB90-1915EC235B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5632922"/>
              </p:ext>
            </p:extLst>
          </p:nvPr>
        </p:nvGraphicFramePr>
        <p:xfrm>
          <a:off x="457200" y="1268414"/>
          <a:ext cx="7619999" cy="5132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0365EDD5-B904-4871-A951-18FAD19CE1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0080336"/>
              </p:ext>
            </p:extLst>
          </p:nvPr>
        </p:nvGraphicFramePr>
        <p:xfrm>
          <a:off x="457199" y="1268412"/>
          <a:ext cx="7620000" cy="5132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21150D54-240B-415F-8B62-87FFF1B9EA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1523715"/>
              </p:ext>
            </p:extLst>
          </p:nvPr>
        </p:nvGraphicFramePr>
        <p:xfrm>
          <a:off x="457199" y="1268411"/>
          <a:ext cx="7619999" cy="5132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Grafico 8">
            <a:extLst>
              <a:ext uri="{FF2B5EF4-FFF2-40B4-BE49-F238E27FC236}">
                <a16:creationId xmlns:a16="http://schemas.microsoft.com/office/drawing/2014/main" id="{0D73E946-B319-457D-BAA3-4DD25C754B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5700299"/>
              </p:ext>
            </p:extLst>
          </p:nvPr>
        </p:nvGraphicFramePr>
        <p:xfrm>
          <a:off x="457198" y="1268409"/>
          <a:ext cx="7620000" cy="5132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Grafico 9">
            <a:extLst>
              <a:ext uri="{FF2B5EF4-FFF2-40B4-BE49-F238E27FC236}">
                <a16:creationId xmlns:a16="http://schemas.microsoft.com/office/drawing/2014/main" id="{CA11EDEB-9546-47E8-9743-7FF55344C3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6156299"/>
              </p:ext>
            </p:extLst>
          </p:nvPr>
        </p:nvGraphicFramePr>
        <p:xfrm>
          <a:off x="457196" y="1268406"/>
          <a:ext cx="7620002" cy="5132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" name="Grafico 10">
            <a:extLst>
              <a:ext uri="{FF2B5EF4-FFF2-40B4-BE49-F238E27FC236}">
                <a16:creationId xmlns:a16="http://schemas.microsoft.com/office/drawing/2014/main" id="{A8CF2EC3-943C-4612-8CF6-EBBB1ADFCD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6788749"/>
              </p:ext>
            </p:extLst>
          </p:nvPr>
        </p:nvGraphicFramePr>
        <p:xfrm>
          <a:off x="457194" y="1268403"/>
          <a:ext cx="7620004" cy="5132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45482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300"/>
                            </p:stCondLst>
                            <p:childTnLst>
                              <p:par>
                                <p:cTn id="9" presetID="9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9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9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00"/>
                            </p:stCondLst>
                            <p:childTnLst>
                              <p:par>
                                <p:cTn id="45" presetID="9" presetClass="exit" presetSubtype="0" fill="hold" grpId="1" nodeType="afterEffect">
                                  <p:stCondLst>
                                    <p:cond delay="25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900"/>
                            </p:stCondLst>
                            <p:childTnLst>
                              <p:par>
                                <p:cTn id="54" presetID="9" presetClass="exit" presetSubtype="0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9" presetClass="exit" presetSubtype="0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4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100"/>
                            </p:stCondLst>
                            <p:childTnLst>
                              <p:par>
                                <p:cTn id="72" presetID="9" presetClass="exit" presetSubtype="0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  <p:bldGraphic spid="5" grpId="0">
        <p:bldAsOne/>
      </p:bldGraphic>
      <p:bldGraphic spid="5" grpId="1">
        <p:bldAsOne/>
      </p:bldGraphic>
      <p:bldGraphic spid="6" grpId="0">
        <p:bldAsOne/>
      </p:bldGraphic>
      <p:bldGraphic spid="6" grpId="1">
        <p:bldAsOne/>
      </p:bldGraphic>
      <p:bldGraphic spid="7" grpId="0">
        <p:bldAsOne/>
      </p:bldGraphic>
      <p:bldGraphic spid="7" grpId="1">
        <p:bldAsOne/>
      </p:bldGraphic>
      <p:bldGraphic spid="8" grpId="0">
        <p:bldAsOne/>
      </p:bldGraphic>
      <p:bldGraphic spid="8" grpId="1">
        <p:bldAsOne/>
      </p:bldGraphic>
      <p:bldGraphic spid="9" grpId="0">
        <p:bldAsOne/>
      </p:bldGraphic>
      <p:bldGraphic spid="9" grpId="1">
        <p:bldAsOne/>
      </p:bldGraphic>
      <p:bldGraphic spid="10" grpId="0">
        <p:bldAsOne/>
      </p:bldGraphic>
      <p:bldGraphic spid="10" grpId="1">
        <p:bldAsOne/>
      </p:bldGraphic>
      <p:bldGraphic spid="11" grpId="0">
        <p:bldAsOne/>
      </p:bldGraphic>
      <p:bldGraphic spid="11" grpId="1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D129F8-CA1F-4F63-9E3E-8FB58A2EE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4000" dirty="0"/>
              <a:t>Guadagno Percentuale</a:t>
            </a: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C0D2B18A-1918-4334-9992-74FEDE2869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880204"/>
              </p:ext>
            </p:extLst>
          </p:nvPr>
        </p:nvGraphicFramePr>
        <p:xfrm>
          <a:off x="457201" y="2492896"/>
          <a:ext cx="7619999" cy="158417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081420">
                  <a:extLst>
                    <a:ext uri="{9D8B030D-6E8A-4147-A177-3AD203B41FA5}">
                      <a16:colId xmlns:a16="http://schemas.microsoft.com/office/drawing/2014/main" val="3393808097"/>
                    </a:ext>
                  </a:extLst>
                </a:gridCol>
                <a:gridCol w="640841">
                  <a:extLst>
                    <a:ext uri="{9D8B030D-6E8A-4147-A177-3AD203B41FA5}">
                      <a16:colId xmlns:a16="http://schemas.microsoft.com/office/drawing/2014/main" val="1529309313"/>
                    </a:ext>
                  </a:extLst>
                </a:gridCol>
                <a:gridCol w="640841">
                  <a:extLst>
                    <a:ext uri="{9D8B030D-6E8A-4147-A177-3AD203B41FA5}">
                      <a16:colId xmlns:a16="http://schemas.microsoft.com/office/drawing/2014/main" val="2474427538"/>
                    </a:ext>
                  </a:extLst>
                </a:gridCol>
                <a:gridCol w="640841">
                  <a:extLst>
                    <a:ext uri="{9D8B030D-6E8A-4147-A177-3AD203B41FA5}">
                      <a16:colId xmlns:a16="http://schemas.microsoft.com/office/drawing/2014/main" val="3537073959"/>
                    </a:ext>
                  </a:extLst>
                </a:gridCol>
                <a:gridCol w="1131485">
                  <a:extLst>
                    <a:ext uri="{9D8B030D-6E8A-4147-A177-3AD203B41FA5}">
                      <a16:colId xmlns:a16="http://schemas.microsoft.com/office/drawing/2014/main" val="2813813736"/>
                    </a:ext>
                  </a:extLst>
                </a:gridCol>
                <a:gridCol w="841103">
                  <a:extLst>
                    <a:ext uri="{9D8B030D-6E8A-4147-A177-3AD203B41FA5}">
                      <a16:colId xmlns:a16="http://schemas.microsoft.com/office/drawing/2014/main" val="1929588753"/>
                    </a:ext>
                  </a:extLst>
                </a:gridCol>
                <a:gridCol w="831090">
                  <a:extLst>
                    <a:ext uri="{9D8B030D-6E8A-4147-A177-3AD203B41FA5}">
                      <a16:colId xmlns:a16="http://schemas.microsoft.com/office/drawing/2014/main" val="2718882362"/>
                    </a:ext>
                  </a:extLst>
                </a:gridCol>
                <a:gridCol w="1171537">
                  <a:extLst>
                    <a:ext uri="{9D8B030D-6E8A-4147-A177-3AD203B41FA5}">
                      <a16:colId xmlns:a16="http://schemas.microsoft.com/office/drawing/2014/main" val="1955345370"/>
                    </a:ext>
                  </a:extLst>
                </a:gridCol>
                <a:gridCol w="640841">
                  <a:extLst>
                    <a:ext uri="{9D8B030D-6E8A-4147-A177-3AD203B41FA5}">
                      <a16:colId xmlns:a16="http://schemas.microsoft.com/office/drawing/2014/main" val="2785449695"/>
                    </a:ext>
                  </a:extLst>
                </a:gridCol>
              </a:tblGrid>
              <a:tr h="396044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Guadagno %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0316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Tempo speso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Conflitti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Co2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Consumi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Lunghezza coda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Vel.Cum.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Tem.Cum.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 err="1">
                          <a:effectLst/>
                        </a:rPr>
                        <a:t>Veic.Usc.Cum</a:t>
                      </a:r>
                      <a:r>
                        <a:rPr lang="it-IT" sz="1100" u="none" strike="noStrike" dirty="0">
                          <a:effectLst/>
                        </a:rPr>
                        <a:t>.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Totale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53090461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2,651001098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56,89933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26,65025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15,05791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72,72669988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-9,55682821</a:t>
                      </a:r>
                      <a:endParaRPr lang="it-IT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-52,4590585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51,62907268</a:t>
                      </a:r>
                      <a:endParaRPr lang="it-IT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94,5313</a:t>
                      </a:r>
                      <a:endParaRPr lang="it-IT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81554054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5302168"/>
                  </a:ext>
                </a:extLst>
              </a:tr>
            </a:tbl>
          </a:graphicData>
        </a:graphic>
      </p:graphicFrame>
      <p:sp>
        <p:nvSpPr>
          <p:cNvPr id="5" name="Rettangolo 4">
            <a:extLst>
              <a:ext uri="{FF2B5EF4-FFF2-40B4-BE49-F238E27FC236}">
                <a16:creationId xmlns:a16="http://schemas.microsoft.com/office/drawing/2014/main" id="{7F01C435-0E0A-40D2-A5E9-9386CFC648B9}"/>
              </a:ext>
            </a:extLst>
          </p:cNvPr>
          <p:cNvSpPr/>
          <p:nvPr/>
        </p:nvSpPr>
        <p:spPr>
          <a:xfrm>
            <a:off x="611560" y="4576266"/>
            <a:ext cx="6408712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b="1" i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Costi €/ benefici % = 157381/94,53%  = 1664,88 €</a:t>
            </a:r>
            <a:endParaRPr lang="it-IT" sz="1600" b="1" i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5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iacente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iacent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4344</TotalTime>
  <Words>382</Words>
  <Application>Microsoft Office PowerPoint</Application>
  <PresentationFormat>Presentazione su schermo (4:3)</PresentationFormat>
  <Paragraphs>136</Paragraphs>
  <Slides>11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7" baseType="lpstr">
      <vt:lpstr>Arial</vt:lpstr>
      <vt:lpstr>Calibri</vt:lpstr>
      <vt:lpstr>Cambria</vt:lpstr>
      <vt:lpstr>Cambria Math</vt:lpstr>
      <vt:lpstr>Times New Roman</vt:lpstr>
      <vt:lpstr>Adiacente</vt:lpstr>
      <vt:lpstr> MIGLIORAMENTO MOBILITA’ URBANA </vt:lpstr>
      <vt:lpstr>Inquadramento Territoriale</vt:lpstr>
      <vt:lpstr>Rilievo </vt:lpstr>
      <vt:lpstr>Modellizzazione della rete</vt:lpstr>
      <vt:lpstr>Analisi della rete</vt:lpstr>
      <vt:lpstr>Obiettivi Progettuali</vt:lpstr>
      <vt:lpstr>Soluzioni progettuali</vt:lpstr>
      <vt:lpstr>Confronto Attuale/Progetto</vt:lpstr>
      <vt:lpstr>Guadagno Percentuale</vt:lpstr>
      <vt:lpstr>Analisi economica</vt:lpstr>
      <vt:lpstr>GRAZIE PER L’ ATTENZIONE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lfdttl91c13d086s</cp:lastModifiedBy>
  <cp:revision>246</cp:revision>
  <dcterms:created xsi:type="dcterms:W3CDTF">2016-10-24T19:44:59Z</dcterms:created>
  <dcterms:modified xsi:type="dcterms:W3CDTF">2018-06-10T11:01:40Z</dcterms:modified>
</cp:coreProperties>
</file>